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Open Sans Extra Bold" charset="1" panose="020B0906030804020204"/>
      <p:regular r:id="rId25"/>
    </p:embeddedFont>
    <p:embeddedFont>
      <p:font typeface="Poppins" charset="1" panose="00000500000000000000"/>
      <p:regular r:id="rId26"/>
    </p:embeddedFont>
    <p:embeddedFont>
      <p:font typeface="Poppins Bold" charset="1" panose="00000800000000000000"/>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Poppins Italics"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990645" y="5574288"/>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747857" y="3813402"/>
            <a:ext cx="9441411" cy="2538213"/>
          </a:xfrm>
          <a:prstGeom prst="rect">
            <a:avLst/>
          </a:prstGeom>
        </p:spPr>
        <p:txBody>
          <a:bodyPr anchor="t" rtlCol="false" tIns="0" lIns="0" bIns="0" rIns="0">
            <a:spAutoFit/>
          </a:bodyPr>
          <a:lstStyle/>
          <a:p>
            <a:pPr algn="l" marL="0" indent="0" lvl="0">
              <a:lnSpc>
                <a:spcPts val="10248"/>
              </a:lnSpc>
              <a:spcBef>
                <a:spcPct val="0"/>
              </a:spcBef>
            </a:pPr>
            <a:r>
              <a:rPr lang="en-US" b="true" sz="7320" strike="noStrike" u="none">
                <a:solidFill>
                  <a:srgbClr val="051D40"/>
                </a:solidFill>
                <a:latin typeface="Open Sans Extra Bold"/>
                <a:ea typeface="Open Sans Extra Bold"/>
                <a:cs typeface="Open Sans Extra Bold"/>
                <a:sym typeface="Open Sans Extra Bold"/>
              </a:rPr>
              <a:t>IoT Health Monitoring System</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3188533"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9508368" y="7524323"/>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grpSp>
        <p:nvGrpSpPr>
          <p:cNvPr name="Group 16" id="16"/>
          <p:cNvGrpSpPr>
            <a:grpSpLocks noChangeAspect="true"/>
          </p:cNvGrpSpPr>
          <p:nvPr/>
        </p:nvGrpSpPr>
        <p:grpSpPr>
          <a:xfrm rot="0">
            <a:off x="9610602" y="2951103"/>
            <a:ext cx="9107776" cy="5224110"/>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4292" t="0" r="-4292" b="0"/>
              </a:stretch>
            </a:blipFill>
          </p:spPr>
        </p:sp>
      </p:grpSp>
      <p:sp>
        <p:nvSpPr>
          <p:cNvPr name="Freeform 22" id="22"/>
          <p:cNvSpPr/>
          <p:nvPr/>
        </p:nvSpPr>
        <p:spPr>
          <a:xfrm flipH="false" flipV="false" rot="0">
            <a:off x="805392" y="493670"/>
            <a:ext cx="2001887" cy="657724"/>
          </a:xfrm>
          <a:custGeom>
            <a:avLst/>
            <a:gdLst/>
            <a:ahLst/>
            <a:cxnLst/>
            <a:rect r="r" b="b" t="t" l="l"/>
            <a:pathLst>
              <a:path h="657724" w="2001887">
                <a:moveTo>
                  <a:pt x="0" y="0"/>
                </a:moveTo>
                <a:lnTo>
                  <a:pt x="2001888" y="0"/>
                </a:lnTo>
                <a:lnTo>
                  <a:pt x="2001888" y="657724"/>
                </a:lnTo>
                <a:lnTo>
                  <a:pt x="0" y="657724"/>
                </a:lnTo>
                <a:lnTo>
                  <a:pt x="0" y="0"/>
                </a:lnTo>
                <a:close/>
              </a:path>
            </a:pathLst>
          </a:custGeom>
          <a:blipFill>
            <a:blip r:embed="rId4"/>
            <a:stretch>
              <a:fillRect l="0" t="-26091" r="0" b="-26091"/>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206472" y="3277271"/>
            <a:ext cx="11748752" cy="2165569"/>
          </a:xfrm>
          <a:prstGeom prst="rect">
            <a:avLst/>
          </a:prstGeom>
        </p:spPr>
        <p:txBody>
          <a:bodyPr anchor="t" rtlCol="false" tIns="0" lIns="0" bIns="0" rIns="0">
            <a:spAutoFit/>
          </a:bodyPr>
          <a:lstStyle/>
          <a:p>
            <a:pPr algn="ctr" marL="0" indent="0" lvl="0">
              <a:lnSpc>
                <a:spcPts val="17658"/>
              </a:lnSpc>
              <a:spcBef>
                <a:spcPct val="0"/>
              </a:spcBef>
            </a:pPr>
            <a:r>
              <a:rPr lang="en-US" sz="12613">
                <a:solidFill>
                  <a:srgbClr val="FFFFFF"/>
                </a:solidFill>
                <a:latin typeface="Open Sans Extra Bold"/>
                <a:ea typeface="Open Sans Extra Bold"/>
                <a:cs typeface="Open Sans Extra Bold"/>
                <a:sym typeface="Open Sans Extra Bold"/>
              </a:rPr>
              <a:t>RASPBERRY PI</a:t>
            </a:r>
          </a:p>
        </p:txBody>
      </p:sp>
      <p:sp>
        <p:nvSpPr>
          <p:cNvPr name="TextBox 9" id="9"/>
          <p:cNvSpPr txBox="true"/>
          <p:nvPr/>
        </p:nvSpPr>
        <p:spPr>
          <a:xfrm rot="0">
            <a:off x="4536264" y="5756824"/>
            <a:ext cx="9215471" cy="369488"/>
          </a:xfrm>
          <a:prstGeom prst="rect">
            <a:avLst/>
          </a:prstGeom>
        </p:spPr>
        <p:txBody>
          <a:bodyPr anchor="t" rtlCol="false" tIns="0" lIns="0" bIns="0" rIns="0">
            <a:spAutoFit/>
          </a:bodyPr>
          <a:lstStyle/>
          <a:p>
            <a:pPr algn="ctr" marL="0" indent="0" lvl="0">
              <a:lnSpc>
                <a:spcPts val="2952"/>
              </a:lnSpc>
              <a:spcBef>
                <a:spcPct val="0"/>
              </a:spcBef>
            </a:pPr>
            <a:r>
              <a:rPr lang="en-US" sz="2108" spc="-42">
                <a:solidFill>
                  <a:srgbClr val="FFFFFF"/>
                </a:solidFill>
                <a:latin typeface="Poppins"/>
                <a:ea typeface="Poppins"/>
                <a:cs typeface="Poppins"/>
                <a:sym typeface="Poppins"/>
              </a:rPr>
              <a:t>connected to Raspberry Pi Camera and speaker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552480" y="2171330"/>
            <a:ext cx="9459667" cy="5439309"/>
          </a:xfrm>
          <a:custGeom>
            <a:avLst/>
            <a:gdLst/>
            <a:ahLst/>
            <a:cxnLst/>
            <a:rect r="r" b="b" t="t" l="l"/>
            <a:pathLst>
              <a:path h="5439309" w="9459667">
                <a:moveTo>
                  <a:pt x="0" y="0"/>
                </a:moveTo>
                <a:lnTo>
                  <a:pt x="9459667" y="0"/>
                </a:lnTo>
                <a:lnTo>
                  <a:pt x="9459667" y="5439309"/>
                </a:lnTo>
                <a:lnTo>
                  <a:pt x="0" y="5439309"/>
                </a:lnTo>
                <a:lnTo>
                  <a:pt x="0" y="0"/>
                </a:lnTo>
                <a:close/>
              </a:path>
            </a:pathLst>
          </a:custGeom>
          <a:blipFill>
            <a:blip r:embed="rId2"/>
            <a:stretch>
              <a:fillRect l="0" t="0" r="0" b="0"/>
            </a:stretch>
          </a:blipFill>
        </p:spPr>
      </p:sp>
      <p:sp>
        <p:nvSpPr>
          <p:cNvPr name="TextBox 15" id="15"/>
          <p:cNvSpPr txBox="true"/>
          <p:nvPr/>
        </p:nvSpPr>
        <p:spPr>
          <a:xfrm rot="0">
            <a:off x="2413070" y="1611828"/>
            <a:ext cx="5045741" cy="816138"/>
          </a:xfrm>
          <a:prstGeom prst="rect">
            <a:avLst/>
          </a:prstGeom>
        </p:spPr>
        <p:txBody>
          <a:bodyPr anchor="t" rtlCol="false" tIns="0" lIns="0" bIns="0" rIns="0">
            <a:spAutoFit/>
          </a:bodyPr>
          <a:lstStyle/>
          <a:p>
            <a:pPr algn="l" marL="0" indent="0" lvl="0">
              <a:lnSpc>
                <a:spcPts val="6709"/>
              </a:lnSpc>
              <a:spcBef>
                <a:spcPct val="0"/>
              </a:spcBef>
            </a:pPr>
            <a:r>
              <a:rPr lang="en-US" sz="4792">
                <a:solidFill>
                  <a:srgbClr val="FDFDFD"/>
                </a:solidFill>
                <a:latin typeface="Open Sans Extra Bold"/>
                <a:ea typeface="Open Sans Extra Bold"/>
                <a:cs typeface="Open Sans Extra Bold"/>
                <a:sym typeface="Open Sans Extra Bold"/>
              </a:rPr>
              <a:t>hivmq Broker</a:t>
            </a:r>
          </a:p>
        </p:txBody>
      </p:sp>
      <p:sp>
        <p:nvSpPr>
          <p:cNvPr name="TextBox 16" id="16"/>
          <p:cNvSpPr txBox="true"/>
          <p:nvPr/>
        </p:nvSpPr>
        <p:spPr>
          <a:xfrm rot="0">
            <a:off x="1360040" y="2694666"/>
            <a:ext cx="6595059" cy="4040988"/>
          </a:xfrm>
          <a:prstGeom prst="rect">
            <a:avLst/>
          </a:prstGeom>
        </p:spPr>
        <p:txBody>
          <a:bodyPr anchor="t" rtlCol="false" tIns="0" lIns="0" bIns="0" rIns="0">
            <a:spAutoFit/>
          </a:bodyPr>
          <a:lstStyle/>
          <a:p>
            <a:pPr algn="l" marL="546437" indent="-273218" lvl="1">
              <a:lnSpc>
                <a:spcPts val="3543"/>
              </a:lnSpc>
              <a:buAutoNum type="arabicPeriod" startAt="1"/>
            </a:pPr>
            <a:r>
              <a:rPr lang="en-US" b="true" sz="2530" spc="-50">
                <a:solidFill>
                  <a:srgbClr val="FDFDFD"/>
                </a:solidFill>
                <a:latin typeface="Poppins Bold"/>
                <a:ea typeface="Poppins Bold"/>
                <a:cs typeface="Poppins Bold"/>
                <a:sym typeface="Poppins Bold"/>
              </a:rPr>
              <a:t>Sensor Data Publishing:</a:t>
            </a:r>
          </a:p>
          <a:p>
            <a:pPr algn="l">
              <a:lnSpc>
                <a:spcPts val="3543"/>
              </a:lnSpc>
            </a:pPr>
            <a:r>
              <a:rPr lang="en-US" sz="2530" i="true" spc="-50">
                <a:solidFill>
                  <a:srgbClr val="FDFDFD"/>
                </a:solidFill>
                <a:latin typeface="Poppins Italics"/>
                <a:ea typeface="Poppins Italics"/>
                <a:cs typeface="Poppins Italics"/>
                <a:sym typeface="Poppins Italics"/>
              </a:rPr>
              <a:t>The ESP publishes sensor data to the HiveMQ broker, enabling real-time data transmission</a:t>
            </a:r>
            <a:r>
              <a:rPr lang="en-US" sz="2530" spc="-50">
                <a:solidFill>
                  <a:srgbClr val="FDFDFD"/>
                </a:solidFill>
                <a:latin typeface="Poppins"/>
                <a:ea typeface="Poppins"/>
                <a:cs typeface="Poppins"/>
                <a:sym typeface="Poppins"/>
              </a:rPr>
              <a:t>.</a:t>
            </a:r>
          </a:p>
          <a:p>
            <a:pPr algn="l">
              <a:lnSpc>
                <a:spcPts val="3543"/>
              </a:lnSpc>
            </a:pPr>
            <a:r>
              <a:rPr lang="en-US" sz="2530" spc="-50">
                <a:solidFill>
                  <a:srgbClr val="FDFDFD"/>
                </a:solidFill>
                <a:latin typeface="Poppins"/>
                <a:ea typeface="Poppins"/>
                <a:cs typeface="Poppins"/>
                <a:sym typeface="Poppins"/>
              </a:rPr>
              <a:t>    2. </a:t>
            </a:r>
            <a:r>
              <a:rPr lang="en-US" sz="2530" spc="-50" b="true">
                <a:solidFill>
                  <a:srgbClr val="FDFDFD"/>
                </a:solidFill>
                <a:latin typeface="Poppins Bold"/>
                <a:ea typeface="Poppins Bold"/>
                <a:cs typeface="Poppins Bold"/>
                <a:sym typeface="Poppins Bold"/>
              </a:rPr>
              <a:t>Raspberry Pi Subscription:</a:t>
            </a:r>
          </a:p>
          <a:p>
            <a:pPr algn="l">
              <a:lnSpc>
                <a:spcPts val="3543"/>
              </a:lnSpc>
            </a:pPr>
            <a:r>
              <a:rPr lang="en-US" sz="2530" i="true" spc="-50">
                <a:solidFill>
                  <a:srgbClr val="FDFDFD"/>
                </a:solidFill>
                <a:latin typeface="Poppins Italics"/>
                <a:ea typeface="Poppins Italics"/>
                <a:cs typeface="Poppins Italics"/>
                <a:sym typeface="Poppins Italics"/>
              </a:rPr>
              <a:t>The Raspberry Pi subscribes to the</a:t>
            </a:r>
            <a:r>
              <a:rPr lang="en-US" sz="2530" spc="-50">
                <a:solidFill>
                  <a:srgbClr val="FDFDFD"/>
                </a:solidFill>
                <a:latin typeface="Poppins"/>
                <a:ea typeface="Poppins"/>
                <a:cs typeface="Poppins"/>
                <a:sym typeface="Poppins"/>
              </a:rPr>
              <a:t> </a:t>
            </a:r>
            <a:r>
              <a:rPr lang="en-US" sz="2530" i="true" spc="-50">
                <a:solidFill>
                  <a:srgbClr val="FDFDFD"/>
                </a:solidFill>
                <a:latin typeface="Poppins Italics"/>
                <a:ea typeface="Poppins Italics"/>
                <a:cs typeface="Poppins Italics"/>
                <a:sym typeface="Poppins Italics"/>
              </a:rPr>
              <a:t>broker, receiving and processing the sensor data for further actions.</a:t>
            </a:r>
          </a:p>
          <a:p>
            <a:pPr algn="l">
              <a:lnSpc>
                <a:spcPts val="3543"/>
              </a:lnSpc>
            </a:pPr>
          </a:p>
        </p:txBody>
      </p:sp>
      <p:sp>
        <p:nvSpPr>
          <p:cNvPr name="TextBox 17" id="17"/>
          <p:cNvSpPr txBox="true"/>
          <p:nvPr/>
        </p:nvSpPr>
        <p:spPr>
          <a:xfrm rot="0">
            <a:off x="9720784" y="6503309"/>
            <a:ext cx="721995" cy="323215"/>
          </a:xfrm>
          <a:prstGeom prst="rect">
            <a:avLst/>
          </a:prstGeom>
        </p:spPr>
        <p:txBody>
          <a:bodyPr anchor="t" rtlCol="false" tIns="0" lIns="0" bIns="0" rIns="0">
            <a:spAutoFit/>
          </a:bodyPr>
          <a:lstStyle/>
          <a:p>
            <a:pPr algn="ctr">
              <a:lnSpc>
                <a:spcPts val="2659"/>
              </a:lnSpc>
              <a:spcBef>
                <a:spcPct val="0"/>
              </a:spcBef>
            </a:pPr>
            <a:r>
              <a:rPr lang="en-US" sz="1899">
                <a:solidFill>
                  <a:srgbClr val="FDFDFD"/>
                </a:solidFill>
                <a:latin typeface="Open Sans Extra Bold"/>
                <a:ea typeface="Open Sans Extra Bold"/>
                <a:cs typeface="Open Sans Extra Bold"/>
                <a:sym typeface="Open Sans Extra Bold"/>
              </a:rPr>
              <a:t>PUBLI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33118" y="3389912"/>
            <a:ext cx="6782120" cy="818800"/>
          </a:xfrm>
          <a:prstGeom prst="rect">
            <a:avLst/>
          </a:prstGeom>
        </p:spPr>
        <p:txBody>
          <a:bodyPr anchor="t" rtlCol="false" tIns="0" lIns="0" bIns="0" rIns="0">
            <a:spAutoFit/>
          </a:bodyPr>
          <a:lstStyle/>
          <a:p>
            <a:pPr algn="l" marL="0" indent="0" lvl="0">
              <a:lnSpc>
                <a:spcPts val="6646"/>
              </a:lnSpc>
              <a:spcBef>
                <a:spcPct val="0"/>
              </a:spcBef>
            </a:pPr>
            <a:r>
              <a:rPr lang="en-US" sz="4747">
                <a:solidFill>
                  <a:srgbClr val="FDFDFD"/>
                </a:solidFill>
                <a:latin typeface="Open Sans Extra Bold"/>
                <a:ea typeface="Open Sans Extra Bold"/>
                <a:cs typeface="Open Sans Extra Bold"/>
                <a:sym typeface="Open Sans Extra Bold"/>
              </a:rPr>
              <a:t>Raspberry Pi Camera</a:t>
            </a:r>
          </a:p>
        </p:txBody>
      </p:sp>
      <p:sp>
        <p:nvSpPr>
          <p:cNvPr name="Freeform 9" id="9"/>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162447" y="1825672"/>
            <a:ext cx="5768345" cy="157600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Automatic Capture on Emergency Events:</a:t>
            </a:r>
          </a:p>
          <a:p>
            <a:pPr algn="l" marL="384814" indent="-192407" lvl="1">
              <a:lnSpc>
                <a:spcPts val="2495"/>
              </a:lnSpc>
              <a:buFont typeface="Arial"/>
              <a:buChar char="•"/>
            </a:pPr>
            <a:r>
              <a:rPr lang="en-US" sz="1782" spc="-35">
                <a:solidFill>
                  <a:srgbClr val="145DA0"/>
                </a:solidFill>
                <a:latin typeface="Poppins"/>
                <a:ea typeface="Poppins"/>
                <a:cs typeface="Poppins"/>
                <a:sym typeface="Poppins"/>
              </a:rPr>
              <a:t>The camera automatically </a:t>
            </a:r>
            <a:r>
              <a:rPr lang="en-US" sz="1782" spc="-35" strike="noStrike" u="none">
                <a:solidFill>
                  <a:srgbClr val="145DA0"/>
                </a:solidFill>
                <a:latin typeface="Poppins"/>
                <a:ea typeface="Poppins"/>
                <a:cs typeface="Poppins"/>
                <a:sym typeface="Poppins"/>
              </a:rPr>
              <a:t>takes snapshots when an emergency reading is received via the HiveMQ subscription.</a:t>
            </a:r>
          </a:p>
          <a:p>
            <a:pPr algn="l">
              <a:lnSpc>
                <a:spcPts val="2495"/>
              </a:lnSpc>
            </a:pPr>
          </a:p>
        </p:txBody>
      </p:sp>
      <p:sp>
        <p:nvSpPr>
          <p:cNvPr name="TextBox 11" id="11"/>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688346" y="3599072"/>
            <a:ext cx="5768345" cy="157600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Integration with Node-RED via HiveMQ:</a:t>
            </a:r>
          </a:p>
          <a:p>
            <a:pPr algn="l" marL="384814" indent="-192407" lvl="1">
              <a:lnSpc>
                <a:spcPts val="2495"/>
              </a:lnSpc>
              <a:buFont typeface="Arial"/>
              <a:buChar char="•"/>
            </a:pPr>
            <a:r>
              <a:rPr lang="en-US" sz="1782" spc="-35">
                <a:solidFill>
                  <a:srgbClr val="145DA0"/>
                </a:solidFill>
                <a:latin typeface="Poppins"/>
                <a:ea typeface="Poppins"/>
                <a:cs typeface="Poppins"/>
                <a:sym typeface="Poppins"/>
              </a:rPr>
              <a:t>The </a:t>
            </a:r>
            <a:r>
              <a:rPr lang="en-US" sz="1782" spc="-35">
                <a:solidFill>
                  <a:srgbClr val="145DA0"/>
                </a:solidFill>
                <a:latin typeface="Poppins"/>
                <a:ea typeface="Poppins"/>
                <a:cs typeface="Poppins"/>
                <a:sym typeface="Poppins"/>
              </a:rPr>
              <a:t>camera is connected to Node-RED through the HiveMQ broker, enabling real-time communication and control.</a:t>
            </a:r>
          </a:p>
          <a:p>
            <a:pPr algn="l">
              <a:lnSpc>
                <a:spcPts val="2495"/>
              </a:lnSpc>
            </a:pPr>
          </a:p>
        </p:txBody>
      </p:sp>
      <p:sp>
        <p:nvSpPr>
          <p:cNvPr name="TextBox 14" id="14"/>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688346" y="5375752"/>
            <a:ext cx="5768345" cy="126127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Manual Snapshot Triggering:</a:t>
            </a:r>
          </a:p>
          <a:p>
            <a:pPr algn="l" marL="384814" indent="-192407" lvl="1">
              <a:lnSpc>
                <a:spcPts val="2495"/>
              </a:lnSpc>
              <a:buFont typeface="Arial"/>
              <a:buChar char="•"/>
            </a:pPr>
            <a:r>
              <a:rPr lang="en-US" sz="1782" spc="-35">
                <a:solidFill>
                  <a:srgbClr val="145DA0"/>
                </a:solidFill>
                <a:latin typeface="Poppins"/>
                <a:ea typeface="Poppins"/>
                <a:cs typeface="Poppins"/>
                <a:sym typeface="Poppins"/>
              </a:rPr>
              <a:t>Users can manually trigger the camera to take a snapshot through the Node-RED dashboard.</a:t>
            </a:r>
          </a:p>
          <a:p>
            <a:pPr algn="l">
              <a:lnSpc>
                <a:spcPts val="2495"/>
              </a:lnSpc>
            </a:pPr>
          </a:p>
        </p:txBody>
      </p:sp>
      <p:sp>
        <p:nvSpPr>
          <p:cNvPr name="TextBox 17" id="17"/>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8" id="18"/>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10162447" y="7152433"/>
            <a:ext cx="5768345" cy="157600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Remote Visualization:</a:t>
            </a:r>
          </a:p>
          <a:p>
            <a:pPr algn="l" marL="384814" indent="-192407" lvl="1">
              <a:lnSpc>
                <a:spcPts val="2495"/>
              </a:lnSpc>
              <a:buFont typeface="Arial"/>
              <a:buChar char="•"/>
            </a:pPr>
            <a:r>
              <a:rPr lang="en-US" sz="1782" spc="-35">
                <a:solidFill>
                  <a:srgbClr val="145DA0"/>
                </a:solidFill>
                <a:latin typeface="Poppins"/>
                <a:ea typeface="Poppins"/>
                <a:cs typeface="Poppins"/>
                <a:sym typeface="Poppins"/>
              </a:rPr>
              <a:t>All captured images are sent to Node-RED for remote visualization, allowing real-time monitoring from anywhere.</a:t>
            </a:r>
          </a:p>
          <a:p>
            <a:pPr algn="l">
              <a:lnSpc>
                <a:spcPts val="2495"/>
              </a:lnSpc>
            </a:pPr>
          </a:p>
        </p:txBody>
      </p:sp>
      <p:sp>
        <p:nvSpPr>
          <p:cNvPr name="TextBox 20" id="20"/>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name="Group 21" id="21"/>
          <p:cNvGrpSpPr/>
          <p:nvPr/>
        </p:nvGrpSpPr>
        <p:grpSpPr>
          <a:xfrm rot="0">
            <a:off x="7905455" y="265603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315313" y="4180490"/>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944228" y="7402839"/>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309460" y="576048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6" id="6"/>
          <p:cNvGrpSpPr/>
          <p:nvPr/>
        </p:nvGrpSpPr>
        <p:grpSpPr>
          <a:xfrm rot="0">
            <a:off x="2272544" y="2466355"/>
            <a:ext cx="4203375" cy="5973865"/>
            <a:chOff x="0" y="0"/>
            <a:chExt cx="1416547" cy="2013207"/>
          </a:xfrm>
        </p:grpSpPr>
        <p:sp>
          <p:nvSpPr>
            <p:cNvPr name="Freeform 7" id="7"/>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8" id="8"/>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9" id="9"/>
          <p:cNvSpPr/>
          <p:nvPr/>
        </p:nvSpPr>
        <p:spPr>
          <a:xfrm>
            <a:off x="2321542" y="5363459"/>
            <a:ext cx="4154377" cy="0"/>
          </a:xfrm>
          <a:prstGeom prst="line">
            <a:avLst/>
          </a:prstGeom>
          <a:ln cap="flat" w="38100">
            <a:solidFill>
              <a:srgbClr val="145DA0"/>
            </a:solidFill>
            <a:prstDash val="solid"/>
            <a:headEnd type="none" len="sm" w="sm"/>
            <a:tailEnd type="none" len="sm" w="sm"/>
          </a:ln>
        </p:spPr>
      </p:sp>
      <p:sp>
        <p:nvSpPr>
          <p:cNvPr name="Freeform 10" id="10"/>
          <p:cNvSpPr/>
          <p:nvPr/>
        </p:nvSpPr>
        <p:spPr>
          <a:xfrm flipH="false" flipV="false" rot="0">
            <a:off x="3489973" y="2753413"/>
            <a:ext cx="1769077" cy="1769077"/>
          </a:xfrm>
          <a:custGeom>
            <a:avLst/>
            <a:gdLst/>
            <a:ahLst/>
            <a:cxnLst/>
            <a:rect r="r" b="b" t="t" l="l"/>
            <a:pathLst>
              <a:path h="1769077" w="1769077">
                <a:moveTo>
                  <a:pt x="0" y="0"/>
                </a:moveTo>
                <a:lnTo>
                  <a:pt x="1769077" y="0"/>
                </a:lnTo>
                <a:lnTo>
                  <a:pt x="1769077" y="1769077"/>
                </a:lnTo>
                <a:lnTo>
                  <a:pt x="0" y="176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2" id="12"/>
          <p:cNvGrpSpPr/>
          <p:nvPr/>
        </p:nvGrpSpPr>
        <p:grpSpPr>
          <a:xfrm rot="0">
            <a:off x="7041715" y="2466355"/>
            <a:ext cx="4203375" cy="5973865"/>
            <a:chOff x="0" y="0"/>
            <a:chExt cx="1416547" cy="2013207"/>
          </a:xfrm>
        </p:grpSpPr>
        <p:sp>
          <p:nvSpPr>
            <p:cNvPr name="Freeform 13" id="13"/>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14" id="14"/>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5" id="15"/>
          <p:cNvSpPr/>
          <p:nvPr/>
        </p:nvSpPr>
        <p:spPr>
          <a:xfrm>
            <a:off x="7090713" y="5415188"/>
            <a:ext cx="4154377" cy="0"/>
          </a:xfrm>
          <a:prstGeom prst="line">
            <a:avLst/>
          </a:prstGeom>
          <a:ln cap="flat" w="38100">
            <a:solidFill>
              <a:srgbClr val="145DA0"/>
            </a:solidFill>
            <a:prstDash val="solid"/>
            <a:headEnd type="none" len="sm" w="sm"/>
            <a:tailEnd type="none" len="sm" w="sm"/>
          </a:ln>
        </p:spPr>
      </p:sp>
      <p:sp>
        <p:nvSpPr>
          <p:cNvPr name="Freeform 16" id="16"/>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7" id="17"/>
          <p:cNvGrpSpPr/>
          <p:nvPr/>
        </p:nvGrpSpPr>
        <p:grpSpPr>
          <a:xfrm rot="0">
            <a:off x="11812082" y="2466355"/>
            <a:ext cx="4203375" cy="5973865"/>
            <a:chOff x="0" y="0"/>
            <a:chExt cx="1416547" cy="2013207"/>
          </a:xfrm>
        </p:grpSpPr>
        <p:sp>
          <p:nvSpPr>
            <p:cNvPr name="Freeform 18" id="18"/>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19" id="19"/>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a:off x="11861080" y="5434238"/>
            <a:ext cx="4154377" cy="0"/>
          </a:xfrm>
          <a:prstGeom prst="line">
            <a:avLst/>
          </a:prstGeom>
          <a:ln cap="flat" w="38100">
            <a:solidFill>
              <a:srgbClr val="145DA0"/>
            </a:solidFill>
            <a:prstDash val="solid"/>
            <a:headEnd type="none" len="sm" w="sm"/>
            <a:tailEnd type="none" len="sm" w="sm"/>
          </a:ln>
        </p:spPr>
      </p:sp>
      <p:sp>
        <p:nvSpPr>
          <p:cNvPr name="TextBox 21" id="21"/>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145DA0"/>
                </a:solidFill>
                <a:latin typeface="Open Sans Extra Bold"/>
                <a:ea typeface="Open Sans Extra Bold"/>
                <a:cs typeface="Open Sans Extra Bold"/>
                <a:sym typeface="Open Sans Extra Bold"/>
              </a:rPr>
              <a:t>Speaker System</a:t>
            </a:r>
          </a:p>
        </p:txBody>
      </p:sp>
      <p:sp>
        <p:nvSpPr>
          <p:cNvPr name="TextBox 22" id="22"/>
          <p:cNvSpPr txBox="true"/>
          <p:nvPr/>
        </p:nvSpPr>
        <p:spPr>
          <a:xfrm rot="0">
            <a:off x="2272544" y="5396138"/>
            <a:ext cx="4178595" cy="3110602"/>
          </a:xfrm>
          <a:prstGeom prst="rect">
            <a:avLst/>
          </a:prstGeom>
        </p:spPr>
        <p:txBody>
          <a:bodyPr anchor="t" rtlCol="false" tIns="0" lIns="0" bIns="0" rIns="0">
            <a:spAutoFit/>
          </a:bodyPr>
          <a:lstStyle/>
          <a:p>
            <a:pPr algn="l" marL="390858" indent="-195429" lvl="1">
              <a:lnSpc>
                <a:spcPts val="2534"/>
              </a:lnSpc>
              <a:buFont typeface="Arial"/>
              <a:buChar char="•"/>
            </a:pPr>
            <a:r>
              <a:rPr lang="en-US" sz="1810" spc="-36">
                <a:solidFill>
                  <a:srgbClr val="145DA0"/>
                </a:solidFill>
                <a:latin typeface="Poppins"/>
                <a:ea typeface="Poppins"/>
                <a:cs typeface="Poppins"/>
                <a:sym typeface="Poppins"/>
              </a:rPr>
              <a:t>The code is designed to continuously monitor sensor readings from a system that tracks patient health metrics. It collects data from multiple sensors, including heart rate and oxygen levels (via the MAX30102 sensor), motion and orientation (via the IMU sensor)</a:t>
            </a:r>
            <a:r>
              <a:rPr lang="en-US" sz="1810" spc="-36" strike="noStrike" u="none">
                <a:solidFill>
                  <a:srgbClr val="145DA0"/>
                </a:solidFill>
                <a:latin typeface="Poppins"/>
                <a:ea typeface="Poppins"/>
                <a:cs typeface="Poppins"/>
                <a:sym typeface="Poppins"/>
              </a:rPr>
              <a:t>.</a:t>
            </a:r>
          </a:p>
          <a:p>
            <a:pPr algn="ctr">
              <a:lnSpc>
                <a:spcPts val="2114"/>
              </a:lnSpc>
            </a:pPr>
          </a:p>
        </p:txBody>
      </p:sp>
      <p:sp>
        <p:nvSpPr>
          <p:cNvPr name="TextBox 23" id="23"/>
          <p:cNvSpPr txBox="true"/>
          <p:nvPr/>
        </p:nvSpPr>
        <p:spPr>
          <a:xfrm rot="0">
            <a:off x="2579173" y="4517632"/>
            <a:ext cx="3490991" cy="864877"/>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Real-time Sensor Data Evaluation</a:t>
            </a:r>
          </a:p>
        </p:txBody>
      </p:sp>
      <p:sp>
        <p:nvSpPr>
          <p:cNvPr name="TextBox 24" id="24"/>
          <p:cNvSpPr txBox="true"/>
          <p:nvPr/>
        </p:nvSpPr>
        <p:spPr>
          <a:xfrm rot="0">
            <a:off x="7149882" y="5405663"/>
            <a:ext cx="3783719" cy="2989585"/>
          </a:xfrm>
          <a:prstGeom prst="rect">
            <a:avLst/>
          </a:prstGeom>
        </p:spPr>
        <p:txBody>
          <a:bodyPr anchor="t" rtlCol="false" tIns="0" lIns="0" bIns="0" rIns="0">
            <a:spAutoFit/>
          </a:bodyPr>
          <a:lstStyle/>
          <a:p>
            <a:pPr algn="l">
              <a:lnSpc>
                <a:spcPts val="2679"/>
              </a:lnSpc>
            </a:pPr>
            <a:r>
              <a:rPr lang="en-US" sz="1913" spc="-38">
                <a:solidFill>
                  <a:srgbClr val="145DA0"/>
                </a:solidFill>
                <a:latin typeface="Poppins"/>
                <a:ea typeface="Poppins"/>
                <a:cs typeface="Poppins"/>
                <a:sym typeface="Poppins"/>
              </a:rPr>
              <a:t> Based on the sensor data, the code determines whether the patient’s condition is safe or unsafe. In the event of an unsafe condition, the code triggers an emergency response by sending an alert message and activating an alarm sound</a:t>
            </a:r>
          </a:p>
        </p:txBody>
      </p:sp>
      <p:sp>
        <p:nvSpPr>
          <p:cNvPr name="TextBox 25" id="25"/>
          <p:cNvSpPr txBox="true"/>
          <p:nvPr/>
        </p:nvSpPr>
        <p:spPr>
          <a:xfrm rot="0">
            <a:off x="12168273" y="4730254"/>
            <a:ext cx="3490991" cy="439633"/>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Emergency Response</a:t>
            </a:r>
          </a:p>
        </p:txBody>
      </p:sp>
      <p:sp>
        <p:nvSpPr>
          <p:cNvPr name="TextBox 26" id="26"/>
          <p:cNvSpPr txBox="true"/>
          <p:nvPr/>
        </p:nvSpPr>
        <p:spPr>
          <a:xfrm rot="0">
            <a:off x="11979125" y="5512192"/>
            <a:ext cx="3869848" cy="1952675"/>
          </a:xfrm>
          <a:prstGeom prst="rect">
            <a:avLst/>
          </a:prstGeom>
        </p:spPr>
        <p:txBody>
          <a:bodyPr anchor="t" rtlCol="false" tIns="0" lIns="0" bIns="0" rIns="0">
            <a:spAutoFit/>
          </a:bodyPr>
          <a:lstStyle/>
          <a:p>
            <a:pPr algn="l">
              <a:lnSpc>
                <a:spcPts val="2622"/>
              </a:lnSpc>
            </a:pPr>
            <a:r>
              <a:rPr lang="en-US" sz="1873" spc="-37">
                <a:solidFill>
                  <a:srgbClr val="145DA0"/>
                </a:solidFill>
                <a:latin typeface="Poppins"/>
                <a:ea typeface="Poppins"/>
                <a:cs typeface="Poppins"/>
                <a:sym typeface="Poppins"/>
              </a:rPr>
              <a:t>the system can quickly alert healthcare providers when a patient’s vital signs indicate a potential emergency. This allows medical staff to take immediate action,</a:t>
            </a:r>
          </a:p>
        </p:txBody>
      </p:sp>
      <p:sp>
        <p:nvSpPr>
          <p:cNvPr name="TextBox 27" id="27"/>
          <p:cNvSpPr txBox="true"/>
          <p:nvPr/>
        </p:nvSpPr>
        <p:spPr>
          <a:xfrm rot="0">
            <a:off x="7442610" y="4772740"/>
            <a:ext cx="3490991" cy="439633"/>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Alert Mechanism</a:t>
            </a:r>
          </a:p>
        </p:txBody>
      </p:sp>
      <p:sp>
        <p:nvSpPr>
          <p:cNvPr name="Freeform 28" id="28"/>
          <p:cNvSpPr/>
          <p:nvPr/>
        </p:nvSpPr>
        <p:spPr>
          <a:xfrm flipH="false" flipV="false" rot="0">
            <a:off x="8157594" y="2896879"/>
            <a:ext cx="1768296" cy="1768296"/>
          </a:xfrm>
          <a:custGeom>
            <a:avLst/>
            <a:gdLst/>
            <a:ahLst/>
            <a:cxnLst/>
            <a:rect r="r" b="b" t="t" l="l"/>
            <a:pathLst>
              <a:path h="1768296" w="1768296">
                <a:moveTo>
                  <a:pt x="0" y="0"/>
                </a:moveTo>
                <a:lnTo>
                  <a:pt x="1768295" y="0"/>
                </a:lnTo>
                <a:lnTo>
                  <a:pt x="1768295" y="1768296"/>
                </a:lnTo>
                <a:lnTo>
                  <a:pt x="0" y="1768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9" id="29"/>
          <p:cNvSpPr/>
          <p:nvPr/>
        </p:nvSpPr>
        <p:spPr>
          <a:xfrm flipH="false" flipV="false" rot="0">
            <a:off x="13586182" y="2896879"/>
            <a:ext cx="1273134" cy="1528873"/>
          </a:xfrm>
          <a:custGeom>
            <a:avLst/>
            <a:gdLst/>
            <a:ahLst/>
            <a:cxnLst/>
            <a:rect r="r" b="b" t="t" l="l"/>
            <a:pathLst>
              <a:path h="1528873" w="1273134">
                <a:moveTo>
                  <a:pt x="0" y="0"/>
                </a:moveTo>
                <a:lnTo>
                  <a:pt x="1273134" y="0"/>
                </a:lnTo>
                <a:lnTo>
                  <a:pt x="1273134" y="1528873"/>
                </a:lnTo>
                <a:lnTo>
                  <a:pt x="0" y="1528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206472" y="3277271"/>
            <a:ext cx="11730673" cy="2255189"/>
          </a:xfrm>
          <a:prstGeom prst="rect">
            <a:avLst/>
          </a:prstGeom>
        </p:spPr>
        <p:txBody>
          <a:bodyPr anchor="t" rtlCol="false" tIns="0" lIns="0" bIns="0" rIns="0">
            <a:spAutoFit/>
          </a:bodyPr>
          <a:lstStyle/>
          <a:p>
            <a:pPr algn="ctr" marL="0" indent="0" lvl="0">
              <a:lnSpc>
                <a:spcPts val="18498"/>
              </a:lnSpc>
              <a:spcBef>
                <a:spcPct val="0"/>
              </a:spcBef>
            </a:pPr>
            <a:r>
              <a:rPr lang="en-US" sz="13213">
                <a:solidFill>
                  <a:srgbClr val="FFFFFF"/>
                </a:solidFill>
                <a:latin typeface="Open Sans Extra Bold"/>
                <a:ea typeface="Open Sans Extra Bold"/>
                <a:cs typeface="Open Sans Extra Bold"/>
                <a:sym typeface="Open Sans Extra Bold"/>
              </a:rPr>
              <a:t>NODE RED</a:t>
            </a:r>
          </a:p>
        </p:txBody>
      </p:sp>
      <p:sp>
        <p:nvSpPr>
          <p:cNvPr name="TextBox 9" id="9"/>
          <p:cNvSpPr txBox="true"/>
          <p:nvPr/>
        </p:nvSpPr>
        <p:spPr>
          <a:xfrm rot="0">
            <a:off x="4536264" y="5756824"/>
            <a:ext cx="9215471" cy="369488"/>
          </a:xfrm>
          <a:prstGeom prst="rect">
            <a:avLst/>
          </a:prstGeom>
        </p:spPr>
        <p:txBody>
          <a:bodyPr anchor="t" rtlCol="false" tIns="0" lIns="0" bIns="0" rIns="0">
            <a:spAutoFit/>
          </a:bodyPr>
          <a:lstStyle/>
          <a:p>
            <a:pPr algn="ctr" marL="0" indent="0" lvl="0">
              <a:lnSpc>
                <a:spcPts val="2952"/>
              </a:lnSpc>
              <a:spcBef>
                <a:spcPct val="0"/>
              </a:spcBef>
            </a:pPr>
            <a:r>
              <a:rPr lang="en-US" sz="2108" spc="-42">
                <a:solidFill>
                  <a:srgbClr val="FFFFFF"/>
                </a:solidFill>
                <a:latin typeface="Poppins"/>
                <a:ea typeface="Poppins"/>
                <a:cs typeface="Poppins"/>
                <a:sym typeface="Poppins"/>
              </a:rPr>
              <a:t>The UI and visualization of sensor readings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8217" y="9484718"/>
            <a:ext cx="18476217" cy="802282"/>
            <a:chOff x="0" y="0"/>
            <a:chExt cx="4866164" cy="211300"/>
          </a:xfrm>
        </p:grpSpPr>
        <p:sp>
          <p:nvSpPr>
            <p:cNvPr name="Freeform 3" id="3"/>
            <p:cNvSpPr/>
            <p:nvPr/>
          </p:nvSpPr>
          <p:spPr>
            <a:xfrm flipH="false" flipV="false" rot="0">
              <a:off x="0" y="0"/>
              <a:ext cx="4866164" cy="211300"/>
            </a:xfrm>
            <a:custGeom>
              <a:avLst/>
              <a:gdLst/>
              <a:ahLst/>
              <a:cxnLst/>
              <a:rect r="r" b="b" t="t" l="l"/>
              <a:pathLst>
                <a:path h="211300" w="4866164">
                  <a:moveTo>
                    <a:pt x="0" y="0"/>
                  </a:moveTo>
                  <a:lnTo>
                    <a:pt x="4866164" y="0"/>
                  </a:lnTo>
                  <a:lnTo>
                    <a:pt x="4866164" y="211300"/>
                  </a:lnTo>
                  <a:lnTo>
                    <a:pt x="0" y="211300"/>
                  </a:lnTo>
                  <a:close/>
                </a:path>
              </a:pathLst>
            </a:custGeom>
            <a:solidFill>
              <a:srgbClr val="5B98BA"/>
            </a:solidFill>
            <a:ln cap="sq">
              <a:noFill/>
              <a:prstDash val="solid"/>
              <a:miter/>
            </a:ln>
          </p:spPr>
        </p:sp>
        <p:sp>
          <p:nvSpPr>
            <p:cNvPr name="TextBox 4" id="4"/>
            <p:cNvSpPr txBox="true"/>
            <p:nvPr/>
          </p:nvSpPr>
          <p:spPr>
            <a:xfrm>
              <a:off x="0" y="-38100"/>
              <a:ext cx="4866164" cy="2494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83017" y="4978699"/>
            <a:ext cx="5659381" cy="1543050"/>
            <a:chOff x="0" y="0"/>
            <a:chExt cx="1490537" cy="406400"/>
          </a:xfrm>
        </p:grpSpPr>
        <p:sp>
          <p:nvSpPr>
            <p:cNvPr name="Freeform 6" id="6"/>
            <p:cNvSpPr/>
            <p:nvPr/>
          </p:nvSpPr>
          <p:spPr>
            <a:xfrm flipH="false" flipV="false" rot="0">
              <a:off x="0" y="0"/>
              <a:ext cx="1490537" cy="406400"/>
            </a:xfrm>
            <a:custGeom>
              <a:avLst/>
              <a:gdLst/>
              <a:ahLst/>
              <a:cxnLst/>
              <a:rect r="r" b="b" t="t" l="l"/>
              <a:pathLst>
                <a:path h="406400" w="1490537">
                  <a:moveTo>
                    <a:pt x="0" y="0"/>
                  </a:moveTo>
                  <a:lnTo>
                    <a:pt x="1287337" y="0"/>
                  </a:lnTo>
                  <a:lnTo>
                    <a:pt x="1490537" y="203200"/>
                  </a:lnTo>
                  <a:lnTo>
                    <a:pt x="1287337" y="406400"/>
                  </a:lnTo>
                  <a:lnTo>
                    <a:pt x="0" y="406400"/>
                  </a:lnTo>
                  <a:lnTo>
                    <a:pt x="203200" y="203200"/>
                  </a:lnTo>
                  <a:lnTo>
                    <a:pt x="0" y="0"/>
                  </a:lnTo>
                  <a:close/>
                </a:path>
              </a:pathLst>
            </a:custGeom>
            <a:solidFill>
              <a:srgbClr val="01237D"/>
            </a:solidFill>
          </p:spPr>
        </p:sp>
        <p:sp>
          <p:nvSpPr>
            <p:cNvPr name="TextBox 7" id="7"/>
            <p:cNvSpPr txBox="true"/>
            <p:nvPr/>
          </p:nvSpPr>
          <p:spPr>
            <a:xfrm>
              <a:off x="177800" y="-38100"/>
              <a:ext cx="1236537" cy="444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0"/>
            <a:ext cx="18288000" cy="3749040"/>
          </a:xfrm>
          <a:custGeom>
            <a:avLst/>
            <a:gdLst/>
            <a:ahLst/>
            <a:cxnLst/>
            <a:rect r="r" b="b" t="t" l="l"/>
            <a:pathLst>
              <a:path h="3749040" w="18288000">
                <a:moveTo>
                  <a:pt x="0" y="0"/>
                </a:moveTo>
                <a:lnTo>
                  <a:pt x="18288000" y="0"/>
                </a:lnTo>
                <a:lnTo>
                  <a:pt x="18288000" y="3749040"/>
                </a:lnTo>
                <a:lnTo>
                  <a:pt x="0" y="3749040"/>
                </a:lnTo>
                <a:lnTo>
                  <a:pt x="0" y="0"/>
                </a:lnTo>
                <a:close/>
              </a:path>
            </a:pathLst>
          </a:custGeom>
          <a:blipFill>
            <a:blip r:embed="rId2"/>
            <a:stretch>
              <a:fillRect l="0" t="0" r="0" b="0"/>
            </a:stretch>
          </a:blipFill>
        </p:spPr>
      </p:sp>
      <p:grpSp>
        <p:nvGrpSpPr>
          <p:cNvPr name="Group 9" id="9"/>
          <p:cNvGrpSpPr/>
          <p:nvPr/>
        </p:nvGrpSpPr>
        <p:grpSpPr>
          <a:xfrm rot="0">
            <a:off x="6314309" y="4978699"/>
            <a:ext cx="5659381" cy="1543050"/>
            <a:chOff x="0" y="0"/>
            <a:chExt cx="1490537" cy="406400"/>
          </a:xfrm>
        </p:grpSpPr>
        <p:sp>
          <p:nvSpPr>
            <p:cNvPr name="Freeform 10" id="10"/>
            <p:cNvSpPr/>
            <p:nvPr/>
          </p:nvSpPr>
          <p:spPr>
            <a:xfrm flipH="false" flipV="false" rot="0">
              <a:off x="0" y="0"/>
              <a:ext cx="1490537" cy="406400"/>
            </a:xfrm>
            <a:custGeom>
              <a:avLst/>
              <a:gdLst/>
              <a:ahLst/>
              <a:cxnLst/>
              <a:rect r="r" b="b" t="t" l="l"/>
              <a:pathLst>
                <a:path h="406400" w="1490537">
                  <a:moveTo>
                    <a:pt x="0" y="0"/>
                  </a:moveTo>
                  <a:lnTo>
                    <a:pt x="1287337" y="0"/>
                  </a:lnTo>
                  <a:lnTo>
                    <a:pt x="1490537" y="203200"/>
                  </a:lnTo>
                  <a:lnTo>
                    <a:pt x="1287337" y="406400"/>
                  </a:lnTo>
                  <a:lnTo>
                    <a:pt x="0" y="406400"/>
                  </a:lnTo>
                  <a:lnTo>
                    <a:pt x="203200" y="203200"/>
                  </a:lnTo>
                  <a:lnTo>
                    <a:pt x="0" y="0"/>
                  </a:lnTo>
                  <a:close/>
                </a:path>
              </a:pathLst>
            </a:custGeom>
            <a:solidFill>
              <a:srgbClr val="01237D"/>
            </a:solidFill>
          </p:spPr>
        </p:sp>
        <p:sp>
          <p:nvSpPr>
            <p:cNvPr name="TextBox 11" id="11"/>
            <p:cNvSpPr txBox="true"/>
            <p:nvPr/>
          </p:nvSpPr>
          <p:spPr>
            <a:xfrm>
              <a:off x="177800" y="-38100"/>
              <a:ext cx="1236537"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245602" y="4978699"/>
            <a:ext cx="5659381" cy="1543050"/>
            <a:chOff x="0" y="0"/>
            <a:chExt cx="1490537" cy="406400"/>
          </a:xfrm>
        </p:grpSpPr>
        <p:sp>
          <p:nvSpPr>
            <p:cNvPr name="Freeform 13" id="13"/>
            <p:cNvSpPr/>
            <p:nvPr/>
          </p:nvSpPr>
          <p:spPr>
            <a:xfrm flipH="false" flipV="false" rot="0">
              <a:off x="0" y="0"/>
              <a:ext cx="1490537" cy="406400"/>
            </a:xfrm>
            <a:custGeom>
              <a:avLst/>
              <a:gdLst/>
              <a:ahLst/>
              <a:cxnLst/>
              <a:rect r="r" b="b" t="t" l="l"/>
              <a:pathLst>
                <a:path h="406400" w="1490537">
                  <a:moveTo>
                    <a:pt x="0" y="0"/>
                  </a:moveTo>
                  <a:lnTo>
                    <a:pt x="1287337" y="0"/>
                  </a:lnTo>
                  <a:lnTo>
                    <a:pt x="1490537" y="203200"/>
                  </a:lnTo>
                  <a:lnTo>
                    <a:pt x="1287337" y="406400"/>
                  </a:lnTo>
                  <a:lnTo>
                    <a:pt x="0" y="406400"/>
                  </a:lnTo>
                  <a:lnTo>
                    <a:pt x="203200" y="203200"/>
                  </a:lnTo>
                  <a:lnTo>
                    <a:pt x="0" y="0"/>
                  </a:lnTo>
                  <a:close/>
                </a:path>
              </a:pathLst>
            </a:custGeom>
            <a:solidFill>
              <a:srgbClr val="01237D"/>
            </a:solidFill>
          </p:spPr>
        </p:sp>
        <p:sp>
          <p:nvSpPr>
            <p:cNvPr name="TextBox 14" id="14"/>
            <p:cNvSpPr txBox="true"/>
            <p:nvPr/>
          </p:nvSpPr>
          <p:spPr>
            <a:xfrm>
              <a:off x="177800" y="-38100"/>
              <a:ext cx="1236537" cy="444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64988" y="3653790"/>
            <a:ext cx="6203860" cy="887095"/>
          </a:xfrm>
          <a:prstGeom prst="rect">
            <a:avLst/>
          </a:prstGeom>
        </p:spPr>
        <p:txBody>
          <a:bodyPr anchor="t" rtlCol="false" tIns="0" lIns="0" bIns="0" rIns="0">
            <a:spAutoFit/>
          </a:bodyPr>
          <a:lstStyle/>
          <a:p>
            <a:pPr algn="ctr" marL="0" indent="0" lvl="0">
              <a:lnSpc>
                <a:spcPts val="7279"/>
              </a:lnSpc>
              <a:spcBef>
                <a:spcPct val="0"/>
              </a:spcBef>
            </a:pPr>
            <a:r>
              <a:rPr lang="en-US" b="true" sz="5199">
                <a:solidFill>
                  <a:srgbClr val="000000"/>
                </a:solidFill>
                <a:latin typeface="Canva Sans Bold"/>
                <a:ea typeface="Canva Sans Bold"/>
                <a:cs typeface="Canva Sans Bold"/>
                <a:sym typeface="Canva Sans Bold"/>
              </a:rPr>
              <a:t>Node-RED’s Role :- </a:t>
            </a:r>
          </a:p>
        </p:txBody>
      </p:sp>
      <p:sp>
        <p:nvSpPr>
          <p:cNvPr name="TextBox 16" id="16"/>
          <p:cNvSpPr txBox="true"/>
          <p:nvPr/>
        </p:nvSpPr>
        <p:spPr>
          <a:xfrm rot="0">
            <a:off x="2399987" y="5412312"/>
            <a:ext cx="3625440" cy="609150"/>
          </a:xfrm>
          <a:prstGeom prst="rect">
            <a:avLst/>
          </a:prstGeom>
        </p:spPr>
        <p:txBody>
          <a:bodyPr anchor="t" rtlCol="false" tIns="0" lIns="0" bIns="0" rIns="0">
            <a:spAutoFit/>
          </a:bodyPr>
          <a:lstStyle/>
          <a:p>
            <a:pPr algn="ctr" marL="0" indent="0" lvl="0">
              <a:lnSpc>
                <a:spcPts val="5026"/>
              </a:lnSpc>
              <a:spcBef>
                <a:spcPct val="0"/>
              </a:spcBef>
            </a:pPr>
            <a:r>
              <a:rPr lang="en-US" sz="3590">
                <a:solidFill>
                  <a:srgbClr val="FDFDFD"/>
                </a:solidFill>
                <a:latin typeface="Canva Sans"/>
                <a:ea typeface="Canva Sans"/>
                <a:cs typeface="Canva Sans"/>
                <a:sym typeface="Canva Sans"/>
              </a:rPr>
              <a:t>Data Acquisition</a:t>
            </a:r>
          </a:p>
        </p:txBody>
      </p:sp>
      <p:sp>
        <p:nvSpPr>
          <p:cNvPr name="TextBox 17" id="17"/>
          <p:cNvSpPr txBox="true"/>
          <p:nvPr/>
        </p:nvSpPr>
        <p:spPr>
          <a:xfrm rot="0">
            <a:off x="7659618" y="5412312"/>
            <a:ext cx="2780547" cy="609150"/>
          </a:xfrm>
          <a:prstGeom prst="rect">
            <a:avLst/>
          </a:prstGeom>
        </p:spPr>
        <p:txBody>
          <a:bodyPr anchor="t" rtlCol="false" tIns="0" lIns="0" bIns="0" rIns="0">
            <a:spAutoFit/>
          </a:bodyPr>
          <a:lstStyle/>
          <a:p>
            <a:pPr algn="ctr" marL="0" indent="0" lvl="0">
              <a:lnSpc>
                <a:spcPts val="5026"/>
              </a:lnSpc>
              <a:spcBef>
                <a:spcPct val="0"/>
              </a:spcBef>
            </a:pPr>
            <a:r>
              <a:rPr lang="en-US" sz="3590">
                <a:solidFill>
                  <a:srgbClr val="FDFDFD"/>
                </a:solidFill>
                <a:latin typeface="Canva Sans"/>
                <a:ea typeface="Canva Sans"/>
                <a:cs typeface="Canva Sans"/>
                <a:sym typeface="Canva Sans"/>
              </a:rPr>
              <a:t>Visualization</a:t>
            </a:r>
          </a:p>
        </p:txBody>
      </p:sp>
      <p:sp>
        <p:nvSpPr>
          <p:cNvPr name="TextBox 18" id="18"/>
          <p:cNvSpPr txBox="true"/>
          <p:nvPr/>
        </p:nvSpPr>
        <p:spPr>
          <a:xfrm rot="0">
            <a:off x="12857127" y="5412312"/>
            <a:ext cx="2436331" cy="609150"/>
          </a:xfrm>
          <a:prstGeom prst="rect">
            <a:avLst/>
          </a:prstGeom>
        </p:spPr>
        <p:txBody>
          <a:bodyPr anchor="t" rtlCol="false" tIns="0" lIns="0" bIns="0" rIns="0">
            <a:spAutoFit/>
          </a:bodyPr>
          <a:lstStyle/>
          <a:p>
            <a:pPr algn="ctr" marL="0" indent="0" lvl="0">
              <a:lnSpc>
                <a:spcPts val="5026"/>
              </a:lnSpc>
              <a:spcBef>
                <a:spcPct val="0"/>
              </a:spcBef>
            </a:pPr>
            <a:r>
              <a:rPr lang="en-US" sz="3590">
                <a:solidFill>
                  <a:srgbClr val="FDFDFD"/>
                </a:solidFill>
                <a:latin typeface="Canva Sans"/>
                <a:ea typeface="Canva Sans"/>
                <a:cs typeface="Canva Sans"/>
                <a:sym typeface="Canva Sans"/>
              </a:rPr>
              <a:t>Integration</a:t>
            </a:r>
          </a:p>
        </p:txBody>
      </p:sp>
      <p:sp>
        <p:nvSpPr>
          <p:cNvPr name="TextBox 19" id="19"/>
          <p:cNvSpPr txBox="true"/>
          <p:nvPr/>
        </p:nvSpPr>
        <p:spPr>
          <a:xfrm rot="0">
            <a:off x="1199994" y="6741393"/>
            <a:ext cx="4561104" cy="2629026"/>
          </a:xfrm>
          <a:prstGeom prst="rect">
            <a:avLst/>
          </a:prstGeom>
        </p:spPr>
        <p:txBody>
          <a:bodyPr anchor="t" rtlCol="false" tIns="0" lIns="0" bIns="0" rIns="0">
            <a:spAutoFit/>
          </a:bodyPr>
          <a:lstStyle/>
          <a:p>
            <a:pPr algn="just" marL="465056" indent="-232528" lvl="1">
              <a:lnSpc>
                <a:spcPts val="3015"/>
              </a:lnSpc>
              <a:buFont typeface="Arial"/>
              <a:buChar char="•"/>
            </a:pPr>
            <a:r>
              <a:rPr lang="en-US" b="true" sz="2154">
                <a:solidFill>
                  <a:srgbClr val="000000"/>
                </a:solidFill>
                <a:latin typeface="Open Sans Extra Bold"/>
                <a:ea typeface="Open Sans Extra Bold"/>
                <a:cs typeface="Open Sans Extra Bold"/>
                <a:sym typeface="Open Sans Extra Bold"/>
              </a:rPr>
              <a:t>Receives sensor readings</a:t>
            </a:r>
          </a:p>
          <a:p>
            <a:pPr algn="just">
              <a:lnSpc>
                <a:spcPts val="3015"/>
              </a:lnSpc>
            </a:pPr>
            <a:r>
              <a:rPr lang="en-US" b="true" sz="2154">
                <a:solidFill>
                  <a:srgbClr val="000000"/>
                </a:solidFill>
                <a:latin typeface="Open Sans Extra Bold"/>
                <a:ea typeface="Open Sans Extra Bold"/>
                <a:cs typeface="Open Sans Extra Bold"/>
                <a:sym typeface="Open Sans Extra Bold"/>
              </a:rPr>
              <a:t> </a:t>
            </a:r>
          </a:p>
          <a:p>
            <a:pPr algn="just" marL="465056" indent="-232528" lvl="1">
              <a:lnSpc>
                <a:spcPts val="3015"/>
              </a:lnSpc>
              <a:buFont typeface="Arial"/>
              <a:buChar char="•"/>
            </a:pPr>
            <a:r>
              <a:rPr lang="en-US" b="true" sz="2154">
                <a:solidFill>
                  <a:srgbClr val="000000"/>
                </a:solidFill>
                <a:latin typeface="Open Sans Extra Bold"/>
                <a:ea typeface="Open Sans Extra Bold"/>
                <a:cs typeface="Open Sans Extra Bold"/>
                <a:sym typeface="Open Sans Extra Bold"/>
              </a:rPr>
              <a:t>Processes data streams</a:t>
            </a:r>
          </a:p>
          <a:p>
            <a:pPr algn="just">
              <a:lnSpc>
                <a:spcPts val="3015"/>
              </a:lnSpc>
            </a:pPr>
            <a:r>
              <a:rPr lang="en-US" b="true" sz="2154">
                <a:solidFill>
                  <a:srgbClr val="000000"/>
                </a:solidFill>
                <a:latin typeface="Open Sans Extra Bold"/>
                <a:ea typeface="Open Sans Extra Bold"/>
                <a:cs typeface="Open Sans Extra Bold"/>
                <a:sym typeface="Open Sans Extra Bold"/>
              </a:rPr>
              <a:t> </a:t>
            </a:r>
          </a:p>
          <a:p>
            <a:pPr algn="just" marL="465056" indent="-232528" lvl="1">
              <a:lnSpc>
                <a:spcPts val="3015"/>
              </a:lnSpc>
              <a:buFont typeface="Arial"/>
              <a:buChar char="•"/>
            </a:pPr>
            <a:r>
              <a:rPr lang="en-US" b="true" sz="2154">
                <a:solidFill>
                  <a:srgbClr val="000000"/>
                </a:solidFill>
                <a:latin typeface="Open Sans Extra Bold"/>
                <a:ea typeface="Open Sans Extra Bold"/>
                <a:cs typeface="Open Sans Extra Bold"/>
                <a:sym typeface="Open Sans Extra Bold"/>
              </a:rPr>
              <a:t>Triggers alerts when needed</a:t>
            </a:r>
          </a:p>
          <a:p>
            <a:pPr algn="just">
              <a:lnSpc>
                <a:spcPts val="3015"/>
              </a:lnSpc>
            </a:pPr>
          </a:p>
          <a:p>
            <a:pPr algn="just" marL="465056" indent="-232528" lvl="1">
              <a:lnSpc>
                <a:spcPts val="3015"/>
              </a:lnSpc>
              <a:buFont typeface="Arial"/>
              <a:buChar char="•"/>
            </a:pPr>
            <a:r>
              <a:rPr lang="en-US" b="true" sz="2154">
                <a:solidFill>
                  <a:srgbClr val="000000"/>
                </a:solidFill>
                <a:latin typeface="Open Sans Extra Bold"/>
                <a:ea typeface="Open Sans Extra Bold"/>
                <a:cs typeface="Open Sans Extra Bold"/>
                <a:sym typeface="Open Sans Extra Bold"/>
              </a:rPr>
              <a:t>Manual image shots</a:t>
            </a:r>
          </a:p>
        </p:txBody>
      </p:sp>
      <p:sp>
        <p:nvSpPr>
          <p:cNvPr name="TextBox 20" id="20"/>
          <p:cNvSpPr txBox="true"/>
          <p:nvPr/>
        </p:nvSpPr>
        <p:spPr>
          <a:xfrm rot="0">
            <a:off x="6649252" y="6731868"/>
            <a:ext cx="4487876" cy="2331890"/>
          </a:xfrm>
          <a:prstGeom prst="rect">
            <a:avLst/>
          </a:prstGeom>
        </p:spPr>
        <p:txBody>
          <a:bodyPr anchor="t" rtlCol="false" tIns="0" lIns="0" bIns="0" rIns="0">
            <a:spAutoFit/>
          </a:bodyPr>
          <a:lstStyle/>
          <a:p>
            <a:pPr algn="l" marL="480037" indent="-240018" lvl="1">
              <a:lnSpc>
                <a:spcPts val="3112"/>
              </a:lnSpc>
              <a:buFont typeface="Arial"/>
              <a:buChar char="•"/>
            </a:pPr>
            <a:r>
              <a:rPr lang="en-US" b="true" sz="2223">
                <a:solidFill>
                  <a:srgbClr val="000000"/>
                </a:solidFill>
                <a:latin typeface="Open Sans Extra Bold"/>
                <a:ea typeface="Open Sans Extra Bold"/>
                <a:cs typeface="Open Sans Extra Bold"/>
                <a:sym typeface="Open Sans Extra Bold"/>
              </a:rPr>
              <a:t>Displays real-time data</a:t>
            </a:r>
          </a:p>
          <a:p>
            <a:pPr algn="l">
              <a:lnSpc>
                <a:spcPts val="3112"/>
              </a:lnSpc>
            </a:pPr>
          </a:p>
          <a:p>
            <a:pPr algn="l" marL="480037" indent="-240018" lvl="1">
              <a:lnSpc>
                <a:spcPts val="3112"/>
              </a:lnSpc>
              <a:buFont typeface="Arial"/>
              <a:buChar char="•"/>
            </a:pPr>
            <a:r>
              <a:rPr lang="en-US" b="true" sz="2223">
                <a:solidFill>
                  <a:srgbClr val="000000"/>
                </a:solidFill>
                <a:latin typeface="Open Sans Extra Bold"/>
                <a:ea typeface="Open Sans Extra Bold"/>
                <a:cs typeface="Open Sans Extra Bold"/>
                <a:sym typeface="Open Sans Extra Bold"/>
              </a:rPr>
              <a:t>Provides interactive dashboards</a:t>
            </a:r>
          </a:p>
          <a:p>
            <a:pPr algn="l">
              <a:lnSpc>
                <a:spcPts val="3112"/>
              </a:lnSpc>
            </a:pPr>
          </a:p>
          <a:p>
            <a:pPr algn="l" marL="480037" indent="-240018" lvl="1">
              <a:lnSpc>
                <a:spcPts val="3112"/>
              </a:lnSpc>
              <a:buFont typeface="Arial"/>
              <a:buChar char="•"/>
            </a:pPr>
            <a:r>
              <a:rPr lang="en-US" b="true" sz="2223">
                <a:solidFill>
                  <a:srgbClr val="000000"/>
                </a:solidFill>
                <a:latin typeface="Open Sans Extra Bold"/>
                <a:ea typeface="Open Sans Extra Bold"/>
                <a:cs typeface="Open Sans Extra Bold"/>
                <a:sym typeface="Open Sans Extra Bold"/>
              </a:rPr>
              <a:t>Display real-time imge</a:t>
            </a:r>
          </a:p>
        </p:txBody>
      </p:sp>
      <p:sp>
        <p:nvSpPr>
          <p:cNvPr name="TextBox 21" id="21"/>
          <p:cNvSpPr txBox="true"/>
          <p:nvPr/>
        </p:nvSpPr>
        <p:spPr>
          <a:xfrm rot="0">
            <a:off x="11721281" y="6585749"/>
            <a:ext cx="4775540" cy="2475245"/>
          </a:xfrm>
          <a:prstGeom prst="rect">
            <a:avLst/>
          </a:prstGeom>
        </p:spPr>
        <p:txBody>
          <a:bodyPr anchor="t" rtlCol="false" tIns="0" lIns="0" bIns="0" rIns="0">
            <a:spAutoFit/>
          </a:bodyPr>
          <a:lstStyle/>
          <a:p>
            <a:pPr algn="l" marL="510163" indent="-255081" lvl="1">
              <a:lnSpc>
                <a:spcPts val="3308"/>
              </a:lnSpc>
              <a:buFont typeface="Arial"/>
              <a:buChar char="•"/>
            </a:pPr>
            <a:r>
              <a:rPr lang="en-US" b="true" sz="2362">
                <a:solidFill>
                  <a:srgbClr val="000000"/>
                </a:solidFill>
                <a:latin typeface="Open Sans Extra Bold"/>
                <a:ea typeface="Open Sans Extra Bold"/>
                <a:cs typeface="Open Sans Extra Bold"/>
                <a:sym typeface="Open Sans Extra Bold"/>
              </a:rPr>
              <a:t>Connects to various devices</a:t>
            </a:r>
          </a:p>
          <a:p>
            <a:pPr algn="l">
              <a:lnSpc>
                <a:spcPts val="3308"/>
              </a:lnSpc>
            </a:pPr>
          </a:p>
          <a:p>
            <a:pPr algn="l" marL="510163" indent="-255081" lvl="1">
              <a:lnSpc>
                <a:spcPts val="3308"/>
              </a:lnSpc>
              <a:buFont typeface="Arial"/>
              <a:buChar char="•"/>
            </a:pPr>
            <a:r>
              <a:rPr lang="en-US" b="true" sz="2362">
                <a:solidFill>
                  <a:srgbClr val="000000"/>
                </a:solidFill>
                <a:latin typeface="Open Sans Extra Bold"/>
                <a:ea typeface="Open Sans Extra Bold"/>
                <a:cs typeface="Open Sans Extra Bold"/>
                <a:sym typeface="Open Sans Extra Bold"/>
              </a:rPr>
              <a:t>Facilitates data exchange</a:t>
            </a:r>
          </a:p>
          <a:p>
            <a:pPr algn="l">
              <a:lnSpc>
                <a:spcPts val="3308"/>
              </a:lnSpc>
            </a:pPr>
          </a:p>
          <a:p>
            <a:pPr algn="l" marL="510163" indent="-255081" lvl="1">
              <a:lnSpc>
                <a:spcPts val="3308"/>
              </a:lnSpc>
              <a:buFont typeface="Arial"/>
              <a:buChar char="•"/>
            </a:pPr>
            <a:r>
              <a:rPr lang="en-US" b="true" sz="2362">
                <a:solidFill>
                  <a:srgbClr val="000000"/>
                </a:solidFill>
                <a:latin typeface="Open Sans Extra Bold"/>
                <a:ea typeface="Open Sans Extra Bold"/>
                <a:cs typeface="Open Sans Extra Bold"/>
                <a:sym typeface="Open Sans Extra Bold"/>
              </a:rPr>
              <a:t>Customizable workflow</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62712" y="-132019"/>
            <a:ext cx="5372676" cy="10967754"/>
          </a:xfrm>
          <a:custGeom>
            <a:avLst/>
            <a:gdLst/>
            <a:ahLst/>
            <a:cxnLst/>
            <a:rect r="r" b="b" t="t" l="l"/>
            <a:pathLst>
              <a:path h="10967754" w="5372676">
                <a:moveTo>
                  <a:pt x="0" y="0"/>
                </a:moveTo>
                <a:lnTo>
                  <a:pt x="5372676" y="0"/>
                </a:lnTo>
                <a:lnTo>
                  <a:pt x="5372676" y="10967754"/>
                </a:lnTo>
                <a:lnTo>
                  <a:pt x="0" y="10967754"/>
                </a:lnTo>
                <a:lnTo>
                  <a:pt x="0" y="0"/>
                </a:lnTo>
                <a:close/>
              </a:path>
            </a:pathLst>
          </a:custGeom>
          <a:blipFill>
            <a:blip r:embed="rId2"/>
            <a:stretch>
              <a:fillRect l="0" t="-2932" r="0" b="-2932"/>
            </a:stretch>
          </a:blipFill>
        </p:spPr>
      </p:sp>
      <p:sp>
        <p:nvSpPr>
          <p:cNvPr name="TextBox 3" id="3"/>
          <p:cNvSpPr txBox="true"/>
          <p:nvPr/>
        </p:nvSpPr>
        <p:spPr>
          <a:xfrm rot="0">
            <a:off x="5309964" y="-98585"/>
            <a:ext cx="5846289" cy="1127285"/>
          </a:xfrm>
          <a:prstGeom prst="rect">
            <a:avLst/>
          </a:prstGeom>
        </p:spPr>
        <p:txBody>
          <a:bodyPr anchor="t" rtlCol="false" tIns="0" lIns="0" bIns="0" rIns="0">
            <a:spAutoFit/>
          </a:bodyPr>
          <a:lstStyle/>
          <a:p>
            <a:pPr algn="ctr">
              <a:lnSpc>
                <a:spcPts val="9264"/>
              </a:lnSpc>
            </a:pPr>
            <a:r>
              <a:rPr lang="en-US" sz="6617" b="true">
                <a:solidFill>
                  <a:srgbClr val="000000"/>
                </a:solidFill>
                <a:latin typeface="Canva Sans Bold"/>
                <a:ea typeface="Canva Sans Bold"/>
                <a:cs typeface="Canva Sans Bold"/>
                <a:sym typeface="Canva Sans Bold"/>
              </a:rPr>
              <a:t>User Interface</a:t>
            </a:r>
          </a:p>
        </p:txBody>
      </p:sp>
      <p:sp>
        <p:nvSpPr>
          <p:cNvPr name="TextBox 4" id="4"/>
          <p:cNvSpPr txBox="true"/>
          <p:nvPr/>
        </p:nvSpPr>
        <p:spPr>
          <a:xfrm rot="0">
            <a:off x="6092854" y="1399328"/>
            <a:ext cx="10676503" cy="1780540"/>
          </a:xfrm>
          <a:prstGeom prst="rect">
            <a:avLst/>
          </a:prstGeom>
        </p:spPr>
        <p:txBody>
          <a:bodyPr anchor="t" rtlCol="false" tIns="0" lIns="0" bIns="0" rIns="0">
            <a:spAutoFit/>
          </a:bodyPr>
          <a:lstStyle/>
          <a:p>
            <a:pPr algn="l" marL="0" indent="0" lvl="0">
              <a:lnSpc>
                <a:spcPts val="4759"/>
              </a:lnSpc>
              <a:spcBef>
                <a:spcPct val="0"/>
              </a:spcBef>
            </a:pPr>
            <a:r>
              <a:rPr lang="en-US" sz="3399">
                <a:solidFill>
                  <a:srgbClr val="000000"/>
                </a:solidFill>
                <a:latin typeface="Canva Sans"/>
                <a:ea typeface="Canva Sans"/>
                <a:cs typeface="Canva Sans"/>
                <a:sym typeface="Canva Sans"/>
              </a:rPr>
              <a:t>An easy-to-use and clear interface that allows doctors and regular users to check on their patients without interacting with them</a:t>
            </a:r>
          </a:p>
        </p:txBody>
      </p:sp>
      <p:sp>
        <p:nvSpPr>
          <p:cNvPr name="TextBox 5" id="5"/>
          <p:cNvSpPr txBox="true"/>
          <p:nvPr/>
        </p:nvSpPr>
        <p:spPr>
          <a:xfrm rot="0">
            <a:off x="5963240" y="3385143"/>
            <a:ext cx="5771080" cy="1389518"/>
          </a:xfrm>
          <a:prstGeom prst="rect">
            <a:avLst/>
          </a:prstGeom>
        </p:spPr>
        <p:txBody>
          <a:bodyPr anchor="t" rtlCol="false" tIns="0" lIns="0" bIns="0" rIns="0">
            <a:spAutoFit/>
          </a:bodyPr>
          <a:lstStyle/>
          <a:p>
            <a:pPr algn="ctr">
              <a:lnSpc>
                <a:spcPts val="5572"/>
              </a:lnSpc>
            </a:pPr>
            <a:r>
              <a:rPr lang="en-US" sz="3980" b="true">
                <a:solidFill>
                  <a:srgbClr val="000000"/>
                </a:solidFill>
                <a:latin typeface="Canva Sans Bold"/>
                <a:ea typeface="Canva Sans Bold"/>
                <a:cs typeface="Canva Sans Bold"/>
                <a:sym typeface="Canva Sans Bold"/>
              </a:rPr>
              <a:t>Heart Rate Monitoring :</a:t>
            </a:r>
          </a:p>
          <a:p>
            <a:pPr algn="ctr" marL="0" indent="0" lvl="0">
              <a:lnSpc>
                <a:spcPts val="5572"/>
              </a:lnSpc>
              <a:spcBef>
                <a:spcPct val="0"/>
              </a:spcBef>
            </a:pPr>
          </a:p>
        </p:txBody>
      </p:sp>
      <p:sp>
        <p:nvSpPr>
          <p:cNvPr name="TextBox 6" id="6"/>
          <p:cNvSpPr txBox="true"/>
          <p:nvPr/>
        </p:nvSpPr>
        <p:spPr>
          <a:xfrm rot="0">
            <a:off x="7014153" y="4060852"/>
            <a:ext cx="9440334" cy="521335"/>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000000"/>
                </a:solidFill>
                <a:latin typeface="Canva Sans"/>
                <a:ea typeface="Canva Sans"/>
                <a:cs typeface="Canva Sans"/>
                <a:sym typeface="Canva Sans"/>
              </a:rPr>
              <a:t>A gauge that visualizes heart rate sensor readings.</a:t>
            </a:r>
          </a:p>
        </p:txBody>
      </p:sp>
      <p:sp>
        <p:nvSpPr>
          <p:cNvPr name="TextBox 7" id="7"/>
          <p:cNvSpPr txBox="true"/>
          <p:nvPr/>
        </p:nvSpPr>
        <p:spPr>
          <a:xfrm rot="0">
            <a:off x="5963240" y="4764245"/>
            <a:ext cx="6286297" cy="682309"/>
          </a:xfrm>
          <a:prstGeom prst="rect">
            <a:avLst/>
          </a:prstGeom>
        </p:spPr>
        <p:txBody>
          <a:bodyPr anchor="t" rtlCol="false" tIns="0" lIns="0" bIns="0" rIns="0">
            <a:spAutoFit/>
          </a:bodyPr>
          <a:lstStyle/>
          <a:p>
            <a:pPr algn="ctr" marL="0" indent="0" lvl="0">
              <a:lnSpc>
                <a:spcPts val="5572"/>
              </a:lnSpc>
              <a:spcBef>
                <a:spcPct val="0"/>
              </a:spcBef>
            </a:pPr>
            <a:r>
              <a:rPr lang="en-US" b="true" sz="3980">
                <a:solidFill>
                  <a:srgbClr val="000000"/>
                </a:solidFill>
                <a:latin typeface="Canva Sans Bold"/>
                <a:ea typeface="Canva Sans Bold"/>
                <a:cs typeface="Canva Sans Bold"/>
                <a:sym typeface="Canva Sans Bold"/>
              </a:rPr>
              <a:t>Oxygen Saturation Level :</a:t>
            </a:r>
          </a:p>
        </p:txBody>
      </p:sp>
      <p:sp>
        <p:nvSpPr>
          <p:cNvPr name="TextBox 8" id="8"/>
          <p:cNvSpPr txBox="true"/>
          <p:nvPr/>
        </p:nvSpPr>
        <p:spPr>
          <a:xfrm rot="0">
            <a:off x="7014153" y="5377470"/>
            <a:ext cx="9622367" cy="521335"/>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000000"/>
                </a:solidFill>
                <a:latin typeface="Canva Sans"/>
                <a:ea typeface="Canva Sans"/>
                <a:cs typeface="Canva Sans"/>
                <a:sym typeface="Canva Sans"/>
              </a:rPr>
              <a:t>A gauge that visualizes oxygen in blood precentage</a:t>
            </a:r>
          </a:p>
        </p:txBody>
      </p:sp>
      <p:sp>
        <p:nvSpPr>
          <p:cNvPr name="TextBox 9" id="9"/>
          <p:cNvSpPr txBox="true"/>
          <p:nvPr/>
        </p:nvSpPr>
        <p:spPr>
          <a:xfrm rot="0">
            <a:off x="5963240" y="6079780"/>
            <a:ext cx="4889702" cy="1389518"/>
          </a:xfrm>
          <a:prstGeom prst="rect">
            <a:avLst/>
          </a:prstGeom>
        </p:spPr>
        <p:txBody>
          <a:bodyPr anchor="t" rtlCol="false" tIns="0" lIns="0" bIns="0" rIns="0">
            <a:spAutoFit/>
          </a:bodyPr>
          <a:lstStyle/>
          <a:p>
            <a:pPr algn="ctr" marL="0" indent="0" lvl="0">
              <a:lnSpc>
                <a:spcPts val="5572"/>
              </a:lnSpc>
              <a:spcBef>
                <a:spcPct val="0"/>
              </a:spcBef>
            </a:pPr>
            <a:r>
              <a:rPr lang="en-US" b="true" sz="3980">
                <a:solidFill>
                  <a:srgbClr val="000000"/>
                </a:solidFill>
                <a:latin typeface="Canva Sans Bold"/>
                <a:ea typeface="Canva Sans Bold"/>
                <a:cs typeface="Canva Sans Bold"/>
                <a:sym typeface="Canva Sans Bold"/>
              </a:rPr>
              <a:t>Body Temperature :</a:t>
            </a:r>
          </a:p>
          <a:p>
            <a:pPr algn="ctr">
              <a:lnSpc>
                <a:spcPts val="5572"/>
              </a:lnSpc>
              <a:spcBef>
                <a:spcPct val="0"/>
              </a:spcBef>
            </a:pPr>
          </a:p>
        </p:txBody>
      </p:sp>
      <p:sp>
        <p:nvSpPr>
          <p:cNvPr name="TextBox 10" id="10"/>
          <p:cNvSpPr txBox="true"/>
          <p:nvPr/>
        </p:nvSpPr>
        <p:spPr>
          <a:xfrm rot="0">
            <a:off x="6957003" y="6762089"/>
            <a:ext cx="9736667" cy="521335"/>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000000"/>
                </a:solidFill>
                <a:latin typeface="Canva Sans"/>
                <a:ea typeface="Canva Sans"/>
                <a:cs typeface="Canva Sans"/>
                <a:sym typeface="Canva Sans"/>
              </a:rPr>
              <a:t>A gauge that visualizes body temperature in Celsius</a:t>
            </a:r>
          </a:p>
        </p:txBody>
      </p:sp>
      <p:sp>
        <p:nvSpPr>
          <p:cNvPr name="TextBox 11" id="11"/>
          <p:cNvSpPr txBox="true"/>
          <p:nvPr/>
        </p:nvSpPr>
        <p:spPr>
          <a:xfrm rot="0">
            <a:off x="5963240" y="7421672"/>
            <a:ext cx="4792491" cy="682309"/>
          </a:xfrm>
          <a:prstGeom prst="rect">
            <a:avLst/>
          </a:prstGeom>
        </p:spPr>
        <p:txBody>
          <a:bodyPr anchor="t" rtlCol="false" tIns="0" lIns="0" bIns="0" rIns="0">
            <a:spAutoFit/>
          </a:bodyPr>
          <a:lstStyle/>
          <a:p>
            <a:pPr algn="ctr">
              <a:lnSpc>
                <a:spcPts val="5572"/>
              </a:lnSpc>
              <a:spcBef>
                <a:spcPct val="0"/>
              </a:spcBef>
            </a:pPr>
            <a:r>
              <a:rPr lang="en-US" b="true" sz="3980">
                <a:solidFill>
                  <a:srgbClr val="000000"/>
                </a:solidFill>
                <a:latin typeface="Canva Sans Bold"/>
                <a:ea typeface="Canva Sans Bold"/>
                <a:cs typeface="Canva Sans Bold"/>
                <a:sym typeface="Canva Sans Bold"/>
              </a:rPr>
              <a:t>Patient Monitoring:</a:t>
            </a:r>
          </a:p>
        </p:txBody>
      </p:sp>
      <p:sp>
        <p:nvSpPr>
          <p:cNvPr name="TextBox 12" id="12"/>
          <p:cNvSpPr txBox="true"/>
          <p:nvPr/>
        </p:nvSpPr>
        <p:spPr>
          <a:xfrm rot="0">
            <a:off x="6957003" y="8084932"/>
            <a:ext cx="10613013" cy="974581"/>
          </a:xfrm>
          <a:prstGeom prst="rect">
            <a:avLst/>
          </a:prstGeom>
        </p:spPr>
        <p:txBody>
          <a:bodyPr anchor="t" rtlCol="false" tIns="0" lIns="0" bIns="0" rIns="0">
            <a:spAutoFit/>
          </a:bodyPr>
          <a:lstStyle/>
          <a:p>
            <a:pPr algn="l" marL="0" indent="0" lvl="0">
              <a:lnSpc>
                <a:spcPts val="3994"/>
              </a:lnSpc>
              <a:spcBef>
                <a:spcPct val="0"/>
              </a:spcBef>
            </a:pPr>
            <a:r>
              <a:rPr lang="en-US" sz="2853">
                <a:solidFill>
                  <a:srgbClr val="000000"/>
                </a:solidFill>
                <a:latin typeface="Canva Sans"/>
                <a:ea typeface="Canva Sans"/>
                <a:cs typeface="Canva Sans"/>
                <a:sym typeface="Canva Sans"/>
              </a:rPr>
              <a:t>A real-time photo of the patient taken when the sensor readings are abnormal or by manual capture if necessary.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95820" y="-1782102"/>
            <a:ext cx="3564204" cy="35642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700679" y="7074186"/>
            <a:ext cx="5946973" cy="59469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944294" y="144920"/>
            <a:ext cx="8761085" cy="7380992"/>
          </a:xfrm>
          <a:custGeom>
            <a:avLst/>
            <a:gdLst/>
            <a:ahLst/>
            <a:cxnLst/>
            <a:rect r="r" b="b" t="t" l="l"/>
            <a:pathLst>
              <a:path h="7380992" w="8761085">
                <a:moveTo>
                  <a:pt x="0" y="0"/>
                </a:moveTo>
                <a:lnTo>
                  <a:pt x="8761086" y="0"/>
                </a:lnTo>
                <a:lnTo>
                  <a:pt x="8761086" y="7380992"/>
                </a:lnTo>
                <a:lnTo>
                  <a:pt x="0" y="7380992"/>
                </a:lnTo>
                <a:lnTo>
                  <a:pt x="0" y="0"/>
                </a:lnTo>
                <a:close/>
              </a:path>
            </a:pathLst>
          </a:custGeom>
          <a:blipFill>
            <a:blip r:embed="rId2"/>
            <a:stretch>
              <a:fillRect l="-7110" t="0" r="-7110" b="0"/>
            </a:stretch>
          </a:blipFill>
        </p:spPr>
      </p:sp>
      <p:sp>
        <p:nvSpPr>
          <p:cNvPr name="AutoShape 12" id="12"/>
          <p:cNvSpPr/>
          <p:nvPr/>
        </p:nvSpPr>
        <p:spPr>
          <a:xfrm flipH="true" flipV="true">
            <a:off x="7820326" y="5968543"/>
            <a:ext cx="5709292" cy="569804"/>
          </a:xfrm>
          <a:prstGeom prst="line">
            <a:avLst/>
          </a:prstGeom>
          <a:ln cap="flat" w="76200">
            <a:solidFill>
              <a:srgbClr val="47C5FB"/>
            </a:solidFill>
            <a:prstDash val="solid"/>
            <a:headEnd type="none" len="sm" w="sm"/>
            <a:tailEnd type="arrow" len="sm" w="med"/>
          </a:ln>
        </p:spPr>
      </p:sp>
      <p:sp>
        <p:nvSpPr>
          <p:cNvPr name="Freeform 13" id="13"/>
          <p:cNvSpPr/>
          <p:nvPr/>
        </p:nvSpPr>
        <p:spPr>
          <a:xfrm flipH="false" flipV="false" rot="0">
            <a:off x="501720" y="4801325"/>
            <a:ext cx="7167584" cy="2272861"/>
          </a:xfrm>
          <a:custGeom>
            <a:avLst/>
            <a:gdLst/>
            <a:ahLst/>
            <a:cxnLst/>
            <a:rect r="r" b="b" t="t" l="l"/>
            <a:pathLst>
              <a:path h="2272861" w="7167584">
                <a:moveTo>
                  <a:pt x="0" y="0"/>
                </a:moveTo>
                <a:lnTo>
                  <a:pt x="7167583" y="0"/>
                </a:lnTo>
                <a:lnTo>
                  <a:pt x="7167583" y="2272861"/>
                </a:lnTo>
                <a:lnTo>
                  <a:pt x="0" y="2272861"/>
                </a:lnTo>
                <a:lnTo>
                  <a:pt x="0" y="0"/>
                </a:lnTo>
                <a:close/>
              </a:path>
            </a:pathLst>
          </a:custGeom>
          <a:blipFill>
            <a:blip r:embed="rId3"/>
            <a:stretch>
              <a:fillRect l="-86092" t="-97288" r="0" b="-107141"/>
            </a:stretch>
          </a:blipFill>
        </p:spPr>
      </p:sp>
      <p:sp>
        <p:nvSpPr>
          <p:cNvPr name="Freeform 14" id="14"/>
          <p:cNvSpPr/>
          <p:nvPr/>
        </p:nvSpPr>
        <p:spPr>
          <a:xfrm flipH="false" flipV="false" rot="0">
            <a:off x="7229022" y="8382629"/>
            <a:ext cx="6910374" cy="1437113"/>
          </a:xfrm>
          <a:custGeom>
            <a:avLst/>
            <a:gdLst/>
            <a:ahLst/>
            <a:cxnLst/>
            <a:rect r="r" b="b" t="t" l="l"/>
            <a:pathLst>
              <a:path h="1437113" w="6910374">
                <a:moveTo>
                  <a:pt x="0" y="0"/>
                </a:moveTo>
                <a:lnTo>
                  <a:pt x="6910374" y="0"/>
                </a:lnTo>
                <a:lnTo>
                  <a:pt x="6910374" y="1437113"/>
                </a:lnTo>
                <a:lnTo>
                  <a:pt x="0" y="1437113"/>
                </a:lnTo>
                <a:lnTo>
                  <a:pt x="0" y="0"/>
                </a:lnTo>
                <a:close/>
              </a:path>
            </a:pathLst>
          </a:custGeom>
          <a:blipFill>
            <a:blip r:embed="rId4"/>
            <a:stretch>
              <a:fillRect l="-192514" t="-504056" r="-24667" b="-226526"/>
            </a:stretch>
          </a:blipFill>
        </p:spPr>
      </p:sp>
      <p:sp>
        <p:nvSpPr>
          <p:cNvPr name="TextBox 15" id="15"/>
          <p:cNvSpPr txBox="true"/>
          <p:nvPr/>
        </p:nvSpPr>
        <p:spPr>
          <a:xfrm rot="0">
            <a:off x="-307344" y="-17005"/>
            <a:ext cx="8785712" cy="1446963"/>
          </a:xfrm>
          <a:prstGeom prst="rect">
            <a:avLst/>
          </a:prstGeom>
        </p:spPr>
        <p:txBody>
          <a:bodyPr anchor="t" rtlCol="false" tIns="0" lIns="0" bIns="0" rIns="0">
            <a:spAutoFit/>
          </a:bodyPr>
          <a:lstStyle/>
          <a:p>
            <a:pPr algn="ctr" marL="0" indent="0" lvl="0">
              <a:lnSpc>
                <a:spcPts val="11863"/>
              </a:lnSpc>
              <a:spcBef>
                <a:spcPct val="0"/>
              </a:spcBef>
            </a:pPr>
            <a:r>
              <a:rPr lang="en-US" b="true" sz="8474">
                <a:solidFill>
                  <a:srgbClr val="000000"/>
                </a:solidFill>
                <a:latin typeface="Canva Sans Bold"/>
                <a:ea typeface="Canva Sans Bold"/>
                <a:cs typeface="Canva Sans Bold"/>
                <a:sym typeface="Canva Sans Bold"/>
              </a:rPr>
              <a:t>Node Red Flow</a:t>
            </a:r>
          </a:p>
        </p:txBody>
      </p:sp>
      <p:sp>
        <p:nvSpPr>
          <p:cNvPr name="TextBox 16" id="16"/>
          <p:cNvSpPr txBox="true"/>
          <p:nvPr/>
        </p:nvSpPr>
        <p:spPr>
          <a:xfrm rot="0">
            <a:off x="731459" y="2023542"/>
            <a:ext cx="7615923" cy="1077909"/>
          </a:xfrm>
          <a:prstGeom prst="rect">
            <a:avLst/>
          </a:prstGeom>
        </p:spPr>
        <p:txBody>
          <a:bodyPr anchor="t" rtlCol="false" tIns="0" lIns="0" bIns="0" rIns="0">
            <a:spAutoFit/>
          </a:bodyPr>
          <a:lstStyle/>
          <a:p>
            <a:pPr algn="ctr">
              <a:lnSpc>
                <a:spcPts val="4362"/>
              </a:lnSpc>
            </a:pPr>
            <a:r>
              <a:rPr lang="en-US" sz="3116">
                <a:solidFill>
                  <a:srgbClr val="000000"/>
                </a:solidFill>
                <a:latin typeface="Canva Sans"/>
                <a:ea typeface="Canva Sans"/>
                <a:cs typeface="Canva Sans"/>
                <a:sym typeface="Canva Sans"/>
              </a:rPr>
              <a:t>-MQTT in node used to subscribe to the </a:t>
            </a:r>
          </a:p>
          <a:p>
            <a:pPr algn="l">
              <a:lnSpc>
                <a:spcPts val="4362"/>
              </a:lnSpc>
            </a:pPr>
            <a:r>
              <a:rPr lang="en-US" sz="3116">
                <a:solidFill>
                  <a:srgbClr val="000000"/>
                </a:solidFill>
                <a:latin typeface="Canva Sans"/>
                <a:ea typeface="Canva Sans"/>
                <a:cs typeface="Canva Sans"/>
                <a:sym typeface="Canva Sans"/>
              </a:rPr>
              <a:t>  </a:t>
            </a:r>
            <a:r>
              <a:rPr lang="en-US" sz="3116">
                <a:solidFill>
                  <a:srgbClr val="000000"/>
                </a:solidFill>
                <a:latin typeface="Canva Sans"/>
                <a:ea typeface="Canva Sans"/>
                <a:cs typeface="Canva Sans"/>
                <a:sym typeface="Canva Sans"/>
              </a:rPr>
              <a:t>sensor readings topic</a:t>
            </a:r>
          </a:p>
        </p:txBody>
      </p:sp>
      <p:sp>
        <p:nvSpPr>
          <p:cNvPr name="TextBox 17" id="17"/>
          <p:cNvSpPr txBox="true"/>
          <p:nvPr/>
        </p:nvSpPr>
        <p:spPr>
          <a:xfrm rot="0">
            <a:off x="892018" y="3339576"/>
            <a:ext cx="7294807" cy="1020152"/>
          </a:xfrm>
          <a:prstGeom prst="rect">
            <a:avLst/>
          </a:prstGeom>
        </p:spPr>
        <p:txBody>
          <a:bodyPr anchor="t" rtlCol="false" tIns="0" lIns="0" bIns="0" rIns="0">
            <a:spAutoFit/>
          </a:bodyPr>
          <a:lstStyle/>
          <a:p>
            <a:pPr algn="ctr">
              <a:lnSpc>
                <a:spcPts val="4115"/>
              </a:lnSpc>
            </a:pPr>
            <a:r>
              <a:rPr lang="en-US" sz="2939">
                <a:solidFill>
                  <a:srgbClr val="000000"/>
                </a:solidFill>
                <a:latin typeface="Canva Sans"/>
                <a:ea typeface="Canva Sans"/>
                <a:cs typeface="Canva Sans"/>
                <a:sym typeface="Canva Sans"/>
              </a:rPr>
              <a:t>-MQTT out node used to publish manual </a:t>
            </a:r>
          </a:p>
          <a:p>
            <a:pPr algn="l">
              <a:lnSpc>
                <a:spcPts val="4115"/>
              </a:lnSpc>
            </a:pPr>
            <a:r>
              <a:rPr lang="en-US" sz="2939">
                <a:solidFill>
                  <a:srgbClr val="000000"/>
                </a:solidFill>
                <a:latin typeface="Canva Sans"/>
                <a:ea typeface="Canva Sans"/>
                <a:cs typeface="Canva Sans"/>
                <a:sym typeface="Canva Sans"/>
              </a:rPr>
              <a:t> capture signal</a:t>
            </a:r>
          </a:p>
        </p:txBody>
      </p:sp>
      <p:sp>
        <p:nvSpPr>
          <p:cNvPr name="TextBox 18" id="18"/>
          <p:cNvSpPr txBox="true"/>
          <p:nvPr/>
        </p:nvSpPr>
        <p:spPr>
          <a:xfrm rot="0">
            <a:off x="731459" y="7050195"/>
            <a:ext cx="9603283" cy="894284"/>
          </a:xfrm>
          <a:prstGeom prst="rect">
            <a:avLst/>
          </a:prstGeom>
        </p:spPr>
        <p:txBody>
          <a:bodyPr anchor="t" rtlCol="false" tIns="0" lIns="0" bIns="0" rIns="0">
            <a:spAutoFit/>
          </a:bodyPr>
          <a:lstStyle/>
          <a:p>
            <a:pPr algn="l">
              <a:lnSpc>
                <a:spcPts val="3611"/>
              </a:lnSpc>
            </a:pPr>
            <a:r>
              <a:rPr lang="en-US" sz="2579">
                <a:solidFill>
                  <a:srgbClr val="000000"/>
                </a:solidFill>
                <a:latin typeface="Canva Sans"/>
                <a:ea typeface="Canva Sans"/>
                <a:cs typeface="Canva Sans"/>
                <a:sym typeface="Canva Sans"/>
              </a:rPr>
              <a:t>-The image received from MQTT server encoded as base64</a:t>
            </a:r>
          </a:p>
          <a:p>
            <a:pPr algn="l">
              <a:lnSpc>
                <a:spcPts val="3611"/>
              </a:lnSpc>
            </a:pPr>
            <a:r>
              <a:rPr lang="en-US" sz="2579">
                <a:solidFill>
                  <a:srgbClr val="000000"/>
                </a:solidFill>
                <a:latin typeface="Canva Sans"/>
                <a:ea typeface="Canva Sans"/>
                <a:cs typeface="Canva Sans"/>
                <a:sym typeface="Canva Sans"/>
              </a:rPr>
              <a:t>   and this function decoded it to image</a:t>
            </a:r>
          </a:p>
        </p:txBody>
      </p:sp>
      <p:sp>
        <p:nvSpPr>
          <p:cNvPr name="AutoShape 19" id="19"/>
          <p:cNvSpPr/>
          <p:nvPr/>
        </p:nvSpPr>
        <p:spPr>
          <a:xfrm flipH="true">
            <a:off x="14139396" y="7107345"/>
            <a:ext cx="2276462" cy="1993840"/>
          </a:xfrm>
          <a:prstGeom prst="line">
            <a:avLst/>
          </a:prstGeom>
          <a:ln cap="flat" w="66675">
            <a:solidFill>
              <a:srgbClr val="47C5FB"/>
            </a:solidFill>
            <a:prstDash val="solid"/>
            <a:headEnd type="none" len="sm" w="sm"/>
            <a:tailEnd type="arrow" len="sm" w="med"/>
          </a:ln>
        </p:spPr>
      </p:sp>
      <p:sp>
        <p:nvSpPr>
          <p:cNvPr name="TextBox 20" id="20"/>
          <p:cNvSpPr txBox="true"/>
          <p:nvPr/>
        </p:nvSpPr>
        <p:spPr>
          <a:xfrm rot="0">
            <a:off x="731459" y="8325479"/>
            <a:ext cx="6600878" cy="894284"/>
          </a:xfrm>
          <a:prstGeom prst="rect">
            <a:avLst/>
          </a:prstGeom>
        </p:spPr>
        <p:txBody>
          <a:bodyPr anchor="t" rtlCol="false" tIns="0" lIns="0" bIns="0" rIns="0">
            <a:spAutoFit/>
          </a:bodyPr>
          <a:lstStyle/>
          <a:p>
            <a:pPr algn="l">
              <a:lnSpc>
                <a:spcPts val="3611"/>
              </a:lnSpc>
            </a:pPr>
            <a:r>
              <a:rPr lang="en-US" sz="2579">
                <a:solidFill>
                  <a:srgbClr val="000000"/>
                </a:solidFill>
                <a:latin typeface="Canva Sans"/>
                <a:ea typeface="Canva Sans"/>
                <a:cs typeface="Canva Sans"/>
                <a:sym typeface="Canva Sans"/>
              </a:rPr>
              <a:t>-The template node uses HTML code to </a:t>
            </a:r>
          </a:p>
          <a:p>
            <a:pPr algn="l">
              <a:lnSpc>
                <a:spcPts val="3611"/>
              </a:lnSpc>
            </a:pPr>
            <a:r>
              <a:rPr lang="en-US" sz="2579">
                <a:solidFill>
                  <a:srgbClr val="000000"/>
                </a:solidFill>
                <a:latin typeface="Canva Sans"/>
                <a:ea typeface="Canva Sans"/>
                <a:cs typeface="Canva Sans"/>
                <a:sym typeface="Canva Sans"/>
              </a:rPr>
              <a:t>display image in dashboard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2013002"/>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028700" y="648991"/>
            <a:ext cx="17379672" cy="1144500"/>
          </a:xfrm>
          <a:prstGeom prst="rect">
            <a:avLst/>
          </a:prstGeom>
        </p:spPr>
        <p:txBody>
          <a:bodyPr anchor="t" rtlCol="false" tIns="0" lIns="0" bIns="0" rIns="0">
            <a:spAutoFit/>
          </a:bodyPr>
          <a:lstStyle/>
          <a:p>
            <a:pPr algn="l" marL="0" indent="0" lvl="0">
              <a:lnSpc>
                <a:spcPts val="4642"/>
              </a:lnSpc>
              <a:spcBef>
                <a:spcPct val="0"/>
              </a:spcBef>
            </a:pPr>
            <a:r>
              <a:rPr lang="en-US" sz="3315">
                <a:solidFill>
                  <a:srgbClr val="145DA0"/>
                </a:solidFill>
                <a:latin typeface="Open Sans Extra Bold"/>
                <a:ea typeface="Open Sans Extra Bold"/>
                <a:cs typeface="Open Sans Extra Bold"/>
                <a:sym typeface="Open Sans Extra Bold"/>
              </a:rPr>
              <a:t>Remote patient monitoring (RPM) are set to transform the healthcare industry in several ways over the coming years: </a:t>
            </a:r>
          </a:p>
        </p:txBody>
      </p:sp>
      <p:sp>
        <p:nvSpPr>
          <p:cNvPr name="TextBox 6" id="6"/>
          <p:cNvSpPr txBox="true"/>
          <p:nvPr/>
        </p:nvSpPr>
        <p:spPr>
          <a:xfrm rot="0">
            <a:off x="12413304" y="5671780"/>
            <a:ext cx="2370352" cy="971059"/>
          </a:xfrm>
          <a:prstGeom prst="rect">
            <a:avLst/>
          </a:prstGeom>
        </p:spPr>
        <p:txBody>
          <a:bodyPr anchor="t" rtlCol="false" tIns="0" lIns="0" bIns="0" rIns="0">
            <a:spAutoFit/>
          </a:bodyPr>
          <a:lstStyle/>
          <a:p>
            <a:pPr algn="ctr" marL="0" indent="0" lvl="0">
              <a:lnSpc>
                <a:spcPts val="7902"/>
              </a:lnSpc>
              <a:spcBef>
                <a:spcPct val="0"/>
              </a:spcBef>
            </a:pPr>
            <a:r>
              <a:rPr lang="en-US" b="true" sz="5644" strike="noStrike" u="none">
                <a:solidFill>
                  <a:srgbClr val="FDFDFD"/>
                </a:solidFill>
                <a:latin typeface="Open Sans Extra Bold"/>
                <a:ea typeface="Open Sans Extra Bold"/>
                <a:cs typeface="Open Sans Extra Bold"/>
                <a:sym typeface="Open Sans Extra Bold"/>
              </a:rPr>
              <a:t>80%</a:t>
            </a:r>
          </a:p>
        </p:txBody>
      </p:sp>
      <p:pic>
        <p:nvPicPr>
          <p:cNvPr name="Picture 7" id="7"/>
          <p:cNvPicPr>
            <a:picLocks noChangeAspect="true"/>
          </p:cNvPicPr>
          <p:nvPr/>
        </p:nvPicPr>
        <p:blipFill>
          <a:blip r:embed="rId2"/>
          <a:stretch>
            <a:fillRect/>
          </a:stretch>
        </p:blipFill>
        <p:spPr>
          <a:xfrm rot="0">
            <a:off x="8178694" y="1105308"/>
            <a:ext cx="9538360" cy="8947856"/>
          </a:xfrm>
          <a:prstGeom prst="rect">
            <a:avLst/>
          </a:prstGeom>
        </p:spPr>
      </p:pic>
      <p:grpSp>
        <p:nvGrpSpPr>
          <p:cNvPr name="Group 8" id="8"/>
          <p:cNvGrpSpPr/>
          <p:nvPr/>
        </p:nvGrpSpPr>
        <p:grpSpPr>
          <a:xfrm rot="0">
            <a:off x="1028700" y="8829309"/>
            <a:ext cx="7523780" cy="428991"/>
            <a:chOff x="0" y="0"/>
            <a:chExt cx="2106826" cy="120127"/>
          </a:xfrm>
        </p:grpSpPr>
        <p:sp>
          <p:nvSpPr>
            <p:cNvPr name="Freeform 9" id="9"/>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10" id="10"/>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5238003" y="8290589"/>
            <a:ext cx="7523780" cy="752378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724222" y="-4507687"/>
            <a:ext cx="5924489" cy="59244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1183246" y="2272521"/>
            <a:ext cx="6852275" cy="6985779"/>
          </a:xfrm>
          <a:prstGeom prst="rect">
            <a:avLst/>
          </a:prstGeom>
        </p:spPr>
        <p:txBody>
          <a:bodyPr anchor="t" rtlCol="false" tIns="0" lIns="0" bIns="0" rIns="0">
            <a:spAutoFit/>
          </a:bodyPr>
          <a:lstStyle/>
          <a:p>
            <a:pPr algn="l">
              <a:lnSpc>
                <a:spcPts val="3457"/>
              </a:lnSpc>
            </a:pPr>
            <a:r>
              <a:rPr lang="en-US" sz="2469" b="true">
                <a:solidFill>
                  <a:srgbClr val="FFFFFF"/>
                </a:solidFill>
                <a:latin typeface="Canva Sans Bold"/>
                <a:ea typeface="Canva Sans Bold"/>
                <a:cs typeface="Canva Sans Bold"/>
                <a:sym typeface="Canva Sans Bold"/>
              </a:rPr>
              <a:t>Early Detection &amp; Prevention:</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Continuous monitoring for early detection of health issues.</a:t>
            </a:r>
          </a:p>
          <a:p>
            <a:pPr algn="l">
              <a:lnSpc>
                <a:spcPts val="3457"/>
              </a:lnSpc>
            </a:pPr>
            <a:r>
              <a:rPr lang="en-US" sz="2469" b="true">
                <a:solidFill>
                  <a:srgbClr val="FFFFFF"/>
                </a:solidFill>
                <a:latin typeface="Canva Sans Bold"/>
                <a:ea typeface="Canva Sans Bold"/>
                <a:cs typeface="Canva Sans Bold"/>
                <a:sym typeface="Canva Sans Bold"/>
              </a:rPr>
              <a:t>Enhanced Chronic Disease Management:</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Better management of chronic conditions like diabetes and hypertension.</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Reduced need for frequent hospital visits.</a:t>
            </a:r>
          </a:p>
          <a:p>
            <a:pPr algn="l">
              <a:lnSpc>
                <a:spcPts val="3457"/>
              </a:lnSpc>
            </a:pPr>
            <a:r>
              <a:rPr lang="en-US" sz="2469" b="true">
                <a:solidFill>
                  <a:srgbClr val="FFFFFF"/>
                </a:solidFill>
                <a:latin typeface="Canva Sans Bold"/>
                <a:ea typeface="Canva Sans Bold"/>
                <a:cs typeface="Canva Sans Bold"/>
                <a:sym typeface="Canva Sans Bold"/>
              </a:rPr>
              <a:t>Cost-Effectiveness:</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Lower healthcare costs for patients and systems.</a:t>
            </a:r>
          </a:p>
          <a:p>
            <a:pPr algn="l">
              <a:lnSpc>
                <a:spcPts val="3457"/>
              </a:lnSpc>
            </a:pPr>
            <a:r>
              <a:rPr lang="en-US" sz="2469" b="true">
                <a:solidFill>
                  <a:srgbClr val="FFFFFF"/>
                </a:solidFill>
                <a:latin typeface="Canva Sans Bold"/>
                <a:ea typeface="Canva Sans Bold"/>
                <a:cs typeface="Canva Sans Bold"/>
                <a:sym typeface="Canva Sans Bold"/>
              </a:rPr>
              <a:t>Real-Time Emergency Alerts:</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Immediate alerts for critical conditions.</a:t>
            </a:r>
          </a:p>
          <a:p>
            <a:pPr algn="l" marL="533125" indent="-266563" lvl="1">
              <a:lnSpc>
                <a:spcPts val="3457"/>
              </a:lnSpc>
              <a:buFont typeface="Arial"/>
              <a:buChar char="•"/>
            </a:pPr>
            <a:r>
              <a:rPr lang="en-US" sz="2469">
                <a:solidFill>
                  <a:srgbClr val="FFFFFF"/>
                </a:solidFill>
                <a:latin typeface="Canva Sans"/>
                <a:ea typeface="Canva Sans"/>
                <a:cs typeface="Canva Sans"/>
                <a:sym typeface="Canva Sans"/>
              </a:rPr>
              <a:t>Faster emergency response and medical intervention.</a:t>
            </a:r>
          </a:p>
          <a:p>
            <a:pPr algn="l">
              <a:lnSpc>
                <a:spcPts val="3457"/>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231107" y="3372009"/>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sp>
        <p:nvSpPr>
          <p:cNvPr name="Freeform 3" id="3"/>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2"/>
            <a:stretch>
              <a:fillRect l="0" t="-3703" r="0" b="-3703"/>
            </a:stretch>
          </a:blipFill>
        </p:spPr>
      </p:sp>
      <p:grpSp>
        <p:nvGrpSpPr>
          <p:cNvPr name="Group 4" id="4"/>
          <p:cNvGrpSpPr/>
          <p:nvPr/>
        </p:nvGrpSpPr>
        <p:grpSpPr>
          <a:xfrm rot="0">
            <a:off x="12398912" y="0"/>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398912" y="9530041"/>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818366" y="8440123"/>
            <a:ext cx="2179835" cy="1089918"/>
          </a:xfrm>
          <a:custGeom>
            <a:avLst/>
            <a:gdLst/>
            <a:ahLst/>
            <a:cxnLst/>
            <a:rect r="r" b="b" t="t" l="l"/>
            <a:pathLst>
              <a:path h="1089918" w="2179835">
                <a:moveTo>
                  <a:pt x="0" y="0"/>
                </a:moveTo>
                <a:lnTo>
                  <a:pt x="2179835" y="0"/>
                </a:lnTo>
                <a:lnTo>
                  <a:pt x="2179835" y="1089918"/>
                </a:lnTo>
                <a:lnTo>
                  <a:pt x="0" y="1089918"/>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3740755" y="3434205"/>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4491480" y="3358980"/>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name="Freeform 12" id="12"/>
          <p:cNvSpPr/>
          <p:nvPr/>
        </p:nvSpPr>
        <p:spPr>
          <a:xfrm flipH="false" flipV="false" rot="5400000">
            <a:off x="3740755" y="4704245"/>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4491480" y="4629019"/>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About us</a:t>
            </a:r>
          </a:p>
        </p:txBody>
      </p:sp>
      <p:sp>
        <p:nvSpPr>
          <p:cNvPr name="Freeform 14" id="14"/>
          <p:cNvSpPr/>
          <p:nvPr/>
        </p:nvSpPr>
        <p:spPr>
          <a:xfrm flipH="false" flipV="false" rot="5400000">
            <a:off x="3740755" y="5329482"/>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4491480" y="5254256"/>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Problems</a:t>
            </a:r>
          </a:p>
        </p:txBody>
      </p:sp>
      <p:sp>
        <p:nvSpPr>
          <p:cNvPr name="Freeform 16" id="16"/>
          <p:cNvSpPr/>
          <p:nvPr/>
        </p:nvSpPr>
        <p:spPr>
          <a:xfrm flipH="false" flipV="false" rot="5400000">
            <a:off x="3740755" y="5954988"/>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4491480" y="5879763"/>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ESP32</a:t>
            </a:r>
          </a:p>
        </p:txBody>
      </p:sp>
      <p:sp>
        <p:nvSpPr>
          <p:cNvPr name="Freeform 18" id="18"/>
          <p:cNvSpPr/>
          <p:nvPr/>
        </p:nvSpPr>
        <p:spPr>
          <a:xfrm flipH="false" flipV="false" rot="5400000">
            <a:off x="3740755" y="6580225"/>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4491480" y="6505000"/>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Raspberry PI</a:t>
            </a:r>
          </a:p>
        </p:txBody>
      </p:sp>
      <p:sp>
        <p:nvSpPr>
          <p:cNvPr name="Freeform 20" id="20"/>
          <p:cNvSpPr/>
          <p:nvPr/>
        </p:nvSpPr>
        <p:spPr>
          <a:xfrm flipH="false" flipV="false" rot="5400000">
            <a:off x="3740755" y="720573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4491480" y="7130507"/>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Node Red</a:t>
            </a:r>
          </a:p>
        </p:txBody>
      </p:sp>
      <p:sp>
        <p:nvSpPr>
          <p:cNvPr name="Freeform 22" id="22"/>
          <p:cNvSpPr/>
          <p:nvPr/>
        </p:nvSpPr>
        <p:spPr>
          <a:xfrm flipH="false" flipV="false" rot="5400000">
            <a:off x="3740755" y="783096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4491480" y="7755744"/>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Conclusion </a:t>
            </a:r>
          </a:p>
        </p:txBody>
      </p:sp>
      <p:sp>
        <p:nvSpPr>
          <p:cNvPr name="Freeform 24" id="24"/>
          <p:cNvSpPr/>
          <p:nvPr/>
        </p:nvSpPr>
        <p:spPr>
          <a:xfrm flipH="false" flipV="false" rot="5400000">
            <a:off x="3740755" y="4079007"/>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4491480" y="4003782"/>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Our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10444" r="0" b="-10444"/>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175730" y="2596148"/>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name="TextBox 10" id="10"/>
          <p:cNvSpPr txBox="true"/>
          <p:nvPr/>
        </p:nvSpPr>
        <p:spPr>
          <a:xfrm rot="0">
            <a:off x="3944020" y="3838381"/>
            <a:ext cx="10399960" cy="3681329"/>
          </a:xfrm>
          <a:prstGeom prst="rect">
            <a:avLst/>
          </a:prstGeom>
        </p:spPr>
        <p:txBody>
          <a:bodyPr anchor="t" rtlCol="false" tIns="0" lIns="0" bIns="0" rIns="0">
            <a:spAutoFit/>
          </a:bodyPr>
          <a:lstStyle/>
          <a:p>
            <a:pPr algn="ctr">
              <a:lnSpc>
                <a:spcPts val="3258"/>
              </a:lnSpc>
              <a:spcBef>
                <a:spcPct val="0"/>
              </a:spcBef>
            </a:pPr>
            <a:r>
              <a:rPr lang="en-US" sz="2327" spc="-46">
                <a:solidFill>
                  <a:srgbClr val="FDFDFD"/>
                </a:solidFill>
                <a:latin typeface="Poppins"/>
                <a:ea typeface="Poppins"/>
                <a:cs typeface="Poppins"/>
                <a:sym typeface="Poppins"/>
              </a:rPr>
              <a:t>An IoT health monitoring system uses connected devices to gather and transmit health data in real-time. In this setup, an ESP32 microcontroller collects sensor readings and sends them via MQTT to an MQTT server. A Raspberry Pi, subscribed to the data, processes the readings and takes actions based on specific conditions, such as activating a camera. Captured images and data are then displayed on a Node-RED dashboard, allowing for real-time monitoring and response. This system enhances healthcare by enabling continuous, automated tracking of health metrics.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1495" y="6858603"/>
            <a:ext cx="2846238" cy="949501"/>
            <a:chOff x="0" y="0"/>
            <a:chExt cx="794764" cy="265132"/>
          </a:xfrm>
        </p:grpSpPr>
        <p:sp>
          <p:nvSpPr>
            <p:cNvPr name="Freeform 3" id="3"/>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4" id="4"/>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46491" y="3688581"/>
            <a:ext cx="2846238" cy="3170023"/>
          </a:xfrm>
          <a:custGeom>
            <a:avLst/>
            <a:gdLst/>
            <a:ahLst/>
            <a:cxnLst/>
            <a:rect r="r" b="b" t="t" l="l"/>
            <a:pathLst>
              <a:path h="3170023" w="2846238">
                <a:moveTo>
                  <a:pt x="0" y="0"/>
                </a:moveTo>
                <a:lnTo>
                  <a:pt x="2846238" y="0"/>
                </a:lnTo>
                <a:lnTo>
                  <a:pt x="2846238" y="3170022"/>
                </a:lnTo>
                <a:lnTo>
                  <a:pt x="0" y="3170022"/>
                </a:lnTo>
                <a:lnTo>
                  <a:pt x="0" y="0"/>
                </a:lnTo>
                <a:close/>
              </a:path>
            </a:pathLst>
          </a:custGeom>
          <a:blipFill>
            <a:blip r:embed="rId2"/>
            <a:stretch>
              <a:fillRect l="-18673" t="0" r="-18673" b="0"/>
            </a:stretch>
          </a:blipFill>
        </p:spPr>
      </p:sp>
      <p:grpSp>
        <p:nvGrpSpPr>
          <p:cNvPr name="Group 6" id="6"/>
          <p:cNvGrpSpPr/>
          <p:nvPr/>
        </p:nvGrpSpPr>
        <p:grpSpPr>
          <a:xfrm rot="0">
            <a:off x="3235604" y="6858603"/>
            <a:ext cx="2846238" cy="949501"/>
            <a:chOff x="0" y="0"/>
            <a:chExt cx="794764" cy="265132"/>
          </a:xfrm>
        </p:grpSpPr>
        <p:sp>
          <p:nvSpPr>
            <p:cNvPr name="Freeform 7" id="7"/>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8" id="8"/>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3235604" y="3688581"/>
            <a:ext cx="2846238" cy="3170023"/>
          </a:xfrm>
          <a:custGeom>
            <a:avLst/>
            <a:gdLst/>
            <a:ahLst/>
            <a:cxnLst/>
            <a:rect r="r" b="b" t="t" l="l"/>
            <a:pathLst>
              <a:path h="3170023" w="2846238">
                <a:moveTo>
                  <a:pt x="0" y="0"/>
                </a:moveTo>
                <a:lnTo>
                  <a:pt x="2846238" y="0"/>
                </a:lnTo>
                <a:lnTo>
                  <a:pt x="2846238" y="3170022"/>
                </a:lnTo>
                <a:lnTo>
                  <a:pt x="0" y="3170022"/>
                </a:lnTo>
                <a:lnTo>
                  <a:pt x="0" y="0"/>
                </a:lnTo>
                <a:close/>
              </a:path>
            </a:pathLst>
          </a:custGeom>
          <a:blipFill>
            <a:blip r:embed="rId3"/>
            <a:stretch>
              <a:fillRect l="-31894" t="0" r="-31894" b="0"/>
            </a:stretch>
          </a:blipFill>
        </p:spPr>
      </p:sp>
      <p:grpSp>
        <p:nvGrpSpPr>
          <p:cNvPr name="Group 10" id="10"/>
          <p:cNvGrpSpPr/>
          <p:nvPr/>
        </p:nvGrpSpPr>
        <p:grpSpPr>
          <a:xfrm rot="0">
            <a:off x="6228827" y="6858603"/>
            <a:ext cx="2846238" cy="949501"/>
            <a:chOff x="0" y="0"/>
            <a:chExt cx="794764" cy="265132"/>
          </a:xfrm>
        </p:grpSpPr>
        <p:sp>
          <p:nvSpPr>
            <p:cNvPr name="Freeform 11" id="11"/>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12" id="12"/>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3" id="13"/>
          <p:cNvSpPr/>
          <p:nvPr/>
        </p:nvSpPr>
        <p:spPr>
          <a:xfrm flipH="false" flipV="false" rot="0">
            <a:off x="6228827" y="3688581"/>
            <a:ext cx="2846238" cy="3170023"/>
          </a:xfrm>
          <a:custGeom>
            <a:avLst/>
            <a:gdLst/>
            <a:ahLst/>
            <a:cxnLst/>
            <a:rect r="r" b="b" t="t" l="l"/>
            <a:pathLst>
              <a:path h="3170023" w="2846238">
                <a:moveTo>
                  <a:pt x="0" y="0"/>
                </a:moveTo>
                <a:lnTo>
                  <a:pt x="2846238" y="0"/>
                </a:lnTo>
                <a:lnTo>
                  <a:pt x="2846238" y="3170022"/>
                </a:lnTo>
                <a:lnTo>
                  <a:pt x="0" y="3170022"/>
                </a:lnTo>
                <a:lnTo>
                  <a:pt x="0" y="0"/>
                </a:lnTo>
                <a:close/>
              </a:path>
            </a:pathLst>
          </a:custGeom>
          <a:blipFill>
            <a:blip r:embed="rId4"/>
            <a:stretch>
              <a:fillRect l="0" t="-9857" r="0" b="-9857"/>
            </a:stretch>
          </a:blipFill>
        </p:spPr>
      </p:sp>
      <p:grpSp>
        <p:nvGrpSpPr>
          <p:cNvPr name="Group 14" id="14"/>
          <p:cNvGrpSpPr/>
          <p:nvPr/>
        </p:nvGrpSpPr>
        <p:grpSpPr>
          <a:xfrm rot="0">
            <a:off x="9222050" y="6858603"/>
            <a:ext cx="2846238" cy="949501"/>
            <a:chOff x="0" y="0"/>
            <a:chExt cx="794764" cy="265132"/>
          </a:xfrm>
        </p:grpSpPr>
        <p:sp>
          <p:nvSpPr>
            <p:cNvPr name="Freeform 15" id="15"/>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16" id="16"/>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7" id="17"/>
          <p:cNvSpPr/>
          <p:nvPr/>
        </p:nvSpPr>
        <p:spPr>
          <a:xfrm flipH="false" flipV="false" rot="0">
            <a:off x="9222050" y="3688581"/>
            <a:ext cx="2846238" cy="3170023"/>
          </a:xfrm>
          <a:custGeom>
            <a:avLst/>
            <a:gdLst/>
            <a:ahLst/>
            <a:cxnLst/>
            <a:rect r="r" b="b" t="t" l="l"/>
            <a:pathLst>
              <a:path h="3170023" w="2846238">
                <a:moveTo>
                  <a:pt x="0" y="0"/>
                </a:moveTo>
                <a:lnTo>
                  <a:pt x="2846238" y="0"/>
                </a:lnTo>
                <a:lnTo>
                  <a:pt x="2846238" y="3170022"/>
                </a:lnTo>
                <a:lnTo>
                  <a:pt x="0" y="3170022"/>
                </a:lnTo>
                <a:lnTo>
                  <a:pt x="0" y="0"/>
                </a:lnTo>
                <a:close/>
              </a:path>
            </a:pathLst>
          </a:custGeom>
          <a:blipFill>
            <a:blip r:embed="rId5"/>
            <a:stretch>
              <a:fillRect l="0" t="-16913" r="0" b="-16913"/>
            </a:stretch>
          </a:blipFill>
        </p:spPr>
      </p:sp>
      <p:grpSp>
        <p:nvGrpSpPr>
          <p:cNvPr name="Group 18" id="18"/>
          <p:cNvGrpSpPr/>
          <p:nvPr/>
        </p:nvGrpSpPr>
        <p:grpSpPr>
          <a:xfrm rot="0">
            <a:off x="12215273" y="6858603"/>
            <a:ext cx="2846238" cy="949501"/>
            <a:chOff x="0" y="0"/>
            <a:chExt cx="794764" cy="265132"/>
          </a:xfrm>
        </p:grpSpPr>
        <p:sp>
          <p:nvSpPr>
            <p:cNvPr name="Freeform 19" id="19"/>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20" id="20"/>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1" id="21"/>
          <p:cNvGrpSpPr/>
          <p:nvPr/>
        </p:nvGrpSpPr>
        <p:grpSpPr>
          <a:xfrm rot="0">
            <a:off x="-1766494" y="9340175"/>
            <a:ext cx="21820987" cy="946825"/>
            <a:chOff x="0" y="0"/>
            <a:chExt cx="6110362" cy="265132"/>
          </a:xfrm>
        </p:grpSpPr>
        <p:sp>
          <p:nvSpPr>
            <p:cNvPr name="Freeform 22" id="22"/>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23" id="23"/>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4" id="24"/>
          <p:cNvGrpSpPr/>
          <p:nvPr/>
        </p:nvGrpSpPr>
        <p:grpSpPr>
          <a:xfrm rot="0">
            <a:off x="-1766494" y="-816076"/>
            <a:ext cx="21820987" cy="1762900"/>
            <a:chOff x="0" y="0"/>
            <a:chExt cx="6110362" cy="493651"/>
          </a:xfrm>
        </p:grpSpPr>
        <p:sp>
          <p:nvSpPr>
            <p:cNvPr name="Freeform 25" id="25"/>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26" id="26"/>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7" id="27"/>
          <p:cNvGrpSpPr/>
          <p:nvPr/>
        </p:nvGrpSpPr>
        <p:grpSpPr>
          <a:xfrm rot="0">
            <a:off x="15208224" y="6858603"/>
            <a:ext cx="2846238" cy="949501"/>
            <a:chOff x="0" y="0"/>
            <a:chExt cx="794764" cy="265132"/>
          </a:xfrm>
        </p:grpSpPr>
        <p:sp>
          <p:nvSpPr>
            <p:cNvPr name="Freeform 28" id="28"/>
            <p:cNvSpPr/>
            <p:nvPr/>
          </p:nvSpPr>
          <p:spPr>
            <a:xfrm flipH="false" flipV="false" rot="0">
              <a:off x="0" y="0"/>
              <a:ext cx="794764" cy="265132"/>
            </a:xfrm>
            <a:custGeom>
              <a:avLst/>
              <a:gdLst/>
              <a:ahLst/>
              <a:cxnLst/>
              <a:rect r="r" b="b" t="t" l="l"/>
              <a:pathLst>
                <a:path h="265132" w="794764">
                  <a:moveTo>
                    <a:pt x="0" y="0"/>
                  </a:moveTo>
                  <a:lnTo>
                    <a:pt x="794764" y="0"/>
                  </a:lnTo>
                  <a:lnTo>
                    <a:pt x="794764" y="265132"/>
                  </a:lnTo>
                  <a:lnTo>
                    <a:pt x="0" y="265132"/>
                  </a:lnTo>
                  <a:close/>
                </a:path>
              </a:pathLst>
            </a:custGeom>
            <a:solidFill>
              <a:srgbClr val="145DA0"/>
            </a:solidFill>
            <a:ln cap="sq">
              <a:noFill/>
              <a:prstDash val="solid"/>
              <a:miter/>
            </a:ln>
          </p:spPr>
        </p:sp>
        <p:sp>
          <p:nvSpPr>
            <p:cNvPr name="TextBox 29" id="29"/>
            <p:cNvSpPr txBox="true"/>
            <p:nvPr/>
          </p:nvSpPr>
          <p:spPr>
            <a:xfrm>
              <a:off x="0" y="-38100"/>
              <a:ext cx="794764"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0" id="30"/>
          <p:cNvSpPr/>
          <p:nvPr/>
        </p:nvSpPr>
        <p:spPr>
          <a:xfrm flipH="false" flipV="false" rot="0">
            <a:off x="15208224" y="3688581"/>
            <a:ext cx="2846238" cy="3170023"/>
          </a:xfrm>
          <a:custGeom>
            <a:avLst/>
            <a:gdLst/>
            <a:ahLst/>
            <a:cxnLst/>
            <a:rect r="r" b="b" t="t" l="l"/>
            <a:pathLst>
              <a:path h="3170023" w="2846238">
                <a:moveTo>
                  <a:pt x="0" y="0"/>
                </a:moveTo>
                <a:lnTo>
                  <a:pt x="2846238" y="0"/>
                </a:lnTo>
                <a:lnTo>
                  <a:pt x="2846238" y="3170022"/>
                </a:lnTo>
                <a:lnTo>
                  <a:pt x="0" y="3170022"/>
                </a:lnTo>
                <a:lnTo>
                  <a:pt x="0" y="0"/>
                </a:lnTo>
                <a:close/>
              </a:path>
            </a:pathLst>
          </a:custGeom>
          <a:blipFill>
            <a:blip r:embed="rId6"/>
            <a:stretch>
              <a:fillRect l="-33427" t="0" r="-33427" b="0"/>
            </a:stretch>
          </a:blipFill>
        </p:spPr>
      </p:sp>
      <p:sp>
        <p:nvSpPr>
          <p:cNvPr name="Freeform 31" id="31"/>
          <p:cNvSpPr/>
          <p:nvPr/>
        </p:nvSpPr>
        <p:spPr>
          <a:xfrm flipH="false" flipV="false" rot="0">
            <a:off x="12211163" y="3688581"/>
            <a:ext cx="2846238" cy="3170023"/>
          </a:xfrm>
          <a:custGeom>
            <a:avLst/>
            <a:gdLst/>
            <a:ahLst/>
            <a:cxnLst/>
            <a:rect r="r" b="b" t="t" l="l"/>
            <a:pathLst>
              <a:path h="3170023" w="2846238">
                <a:moveTo>
                  <a:pt x="0" y="0"/>
                </a:moveTo>
                <a:lnTo>
                  <a:pt x="2846237" y="0"/>
                </a:lnTo>
                <a:lnTo>
                  <a:pt x="2846237" y="3170022"/>
                </a:lnTo>
                <a:lnTo>
                  <a:pt x="0" y="3170022"/>
                </a:lnTo>
                <a:lnTo>
                  <a:pt x="0" y="0"/>
                </a:lnTo>
                <a:close/>
              </a:path>
            </a:pathLst>
          </a:custGeom>
          <a:blipFill>
            <a:blip r:embed="rId7"/>
            <a:stretch>
              <a:fillRect l="-24772" t="-4562" r="-38069" b="-90383"/>
            </a:stretch>
          </a:blipFill>
        </p:spPr>
      </p:sp>
      <p:sp>
        <p:nvSpPr>
          <p:cNvPr name="TextBox 32" id="32"/>
          <p:cNvSpPr txBox="true"/>
          <p:nvPr/>
        </p:nvSpPr>
        <p:spPr>
          <a:xfrm rot="0">
            <a:off x="3979173" y="1742851"/>
            <a:ext cx="9770378" cy="1035403"/>
          </a:xfrm>
          <a:prstGeom prst="rect">
            <a:avLst/>
          </a:prstGeom>
        </p:spPr>
        <p:txBody>
          <a:bodyPr anchor="t" rtlCol="false" tIns="0" lIns="0" bIns="0" rIns="0">
            <a:spAutoFit/>
          </a:bodyPr>
          <a:lstStyle/>
          <a:p>
            <a:pPr algn="ctr" marL="0" indent="0" lvl="0">
              <a:lnSpc>
                <a:spcPts val="8461"/>
              </a:lnSpc>
              <a:spcBef>
                <a:spcPct val="0"/>
              </a:spcBef>
            </a:pPr>
            <a:r>
              <a:rPr lang="en-US" sz="6044">
                <a:solidFill>
                  <a:srgbClr val="051D40"/>
                </a:solidFill>
                <a:latin typeface="Open Sans Extra Bold"/>
                <a:ea typeface="Open Sans Extra Bold"/>
                <a:cs typeface="Open Sans Extra Bold"/>
                <a:sym typeface="Open Sans Extra Bold"/>
              </a:rPr>
              <a:t>Our Team</a:t>
            </a:r>
          </a:p>
        </p:txBody>
      </p:sp>
      <p:sp>
        <p:nvSpPr>
          <p:cNvPr name="TextBox 33" id="33"/>
          <p:cNvSpPr txBox="true"/>
          <p:nvPr/>
        </p:nvSpPr>
        <p:spPr>
          <a:xfrm rot="0">
            <a:off x="382816" y="7092591"/>
            <a:ext cx="2563596" cy="414851"/>
          </a:xfrm>
          <a:prstGeom prst="rect">
            <a:avLst/>
          </a:prstGeom>
        </p:spPr>
        <p:txBody>
          <a:bodyPr anchor="t" rtlCol="false" tIns="0" lIns="0" bIns="0" rIns="0">
            <a:spAutoFit/>
          </a:bodyPr>
          <a:lstStyle/>
          <a:p>
            <a:pPr algn="ctr">
              <a:lnSpc>
                <a:spcPts val="3294"/>
              </a:lnSpc>
            </a:pPr>
            <a:r>
              <a:rPr lang="en-US" b="true" sz="2353" spc="44">
                <a:solidFill>
                  <a:srgbClr val="FDFDFD"/>
                </a:solidFill>
                <a:latin typeface="Poppins Bold"/>
                <a:ea typeface="Poppins Bold"/>
                <a:cs typeface="Poppins Bold"/>
                <a:sym typeface="Poppins Bold"/>
              </a:rPr>
              <a:t>Alaa Hamed</a:t>
            </a:r>
          </a:p>
        </p:txBody>
      </p:sp>
      <p:sp>
        <p:nvSpPr>
          <p:cNvPr name="TextBox 34" id="34"/>
          <p:cNvSpPr txBox="true"/>
          <p:nvPr/>
        </p:nvSpPr>
        <p:spPr>
          <a:xfrm rot="0">
            <a:off x="6439530" y="6909080"/>
            <a:ext cx="2424831" cy="781873"/>
          </a:xfrm>
          <a:prstGeom prst="rect">
            <a:avLst/>
          </a:prstGeom>
        </p:spPr>
        <p:txBody>
          <a:bodyPr anchor="t" rtlCol="false" tIns="0" lIns="0" bIns="0" rIns="0">
            <a:spAutoFit/>
          </a:bodyPr>
          <a:lstStyle/>
          <a:p>
            <a:pPr algn="ctr">
              <a:lnSpc>
                <a:spcPts val="3116"/>
              </a:lnSpc>
            </a:pPr>
            <a:r>
              <a:rPr lang="en-US" b="true" sz="2225" spc="42">
                <a:solidFill>
                  <a:srgbClr val="FDFDFD"/>
                </a:solidFill>
                <a:latin typeface="Poppins Bold"/>
                <a:ea typeface="Poppins Bold"/>
                <a:cs typeface="Poppins Bold"/>
                <a:sym typeface="Poppins Bold"/>
              </a:rPr>
              <a:t>Abdulrahman Mohamed</a:t>
            </a:r>
          </a:p>
        </p:txBody>
      </p:sp>
      <p:sp>
        <p:nvSpPr>
          <p:cNvPr name="TextBox 35" id="35"/>
          <p:cNvSpPr txBox="true"/>
          <p:nvPr/>
        </p:nvSpPr>
        <p:spPr>
          <a:xfrm rot="0">
            <a:off x="9437015" y="7113986"/>
            <a:ext cx="2424831" cy="396005"/>
          </a:xfrm>
          <a:prstGeom prst="rect">
            <a:avLst/>
          </a:prstGeom>
        </p:spPr>
        <p:txBody>
          <a:bodyPr anchor="t" rtlCol="false" tIns="0" lIns="0" bIns="0" rIns="0">
            <a:spAutoFit/>
          </a:bodyPr>
          <a:lstStyle/>
          <a:p>
            <a:pPr algn="ctr">
              <a:lnSpc>
                <a:spcPts val="3116"/>
              </a:lnSpc>
            </a:pPr>
            <a:r>
              <a:rPr lang="en-US" b="true" sz="2225" spc="42">
                <a:solidFill>
                  <a:srgbClr val="FDFDFD"/>
                </a:solidFill>
                <a:latin typeface="Poppins Bold"/>
                <a:ea typeface="Poppins Bold"/>
                <a:cs typeface="Poppins Bold"/>
                <a:sym typeface="Poppins Bold"/>
              </a:rPr>
              <a:t>Marwa Moniem</a:t>
            </a:r>
          </a:p>
        </p:txBody>
      </p:sp>
      <p:sp>
        <p:nvSpPr>
          <p:cNvPr name="TextBox 36" id="36"/>
          <p:cNvSpPr txBox="true"/>
          <p:nvPr/>
        </p:nvSpPr>
        <p:spPr>
          <a:xfrm rot="0">
            <a:off x="12322355" y="7084407"/>
            <a:ext cx="2623854" cy="423035"/>
          </a:xfrm>
          <a:prstGeom prst="rect">
            <a:avLst/>
          </a:prstGeom>
        </p:spPr>
        <p:txBody>
          <a:bodyPr anchor="t" rtlCol="false" tIns="0" lIns="0" bIns="0" rIns="0">
            <a:spAutoFit/>
          </a:bodyPr>
          <a:lstStyle/>
          <a:p>
            <a:pPr algn="ctr">
              <a:lnSpc>
                <a:spcPts val="3372"/>
              </a:lnSpc>
            </a:pPr>
            <a:r>
              <a:rPr lang="en-US" b="true" sz="2408" spc="45">
                <a:solidFill>
                  <a:srgbClr val="FDFDFD"/>
                </a:solidFill>
                <a:latin typeface="Poppins Bold"/>
                <a:ea typeface="Poppins Bold"/>
                <a:cs typeface="Poppins Bold"/>
                <a:sym typeface="Poppins Bold"/>
              </a:rPr>
              <a:t>Yusuf Borham</a:t>
            </a:r>
          </a:p>
        </p:txBody>
      </p:sp>
      <p:sp>
        <p:nvSpPr>
          <p:cNvPr name="TextBox 37" id="37"/>
          <p:cNvSpPr txBox="true"/>
          <p:nvPr/>
        </p:nvSpPr>
        <p:spPr>
          <a:xfrm rot="0">
            <a:off x="15488942" y="6971763"/>
            <a:ext cx="2280954" cy="739437"/>
          </a:xfrm>
          <a:prstGeom prst="rect">
            <a:avLst/>
          </a:prstGeom>
        </p:spPr>
        <p:txBody>
          <a:bodyPr anchor="t" rtlCol="false" tIns="0" lIns="0" bIns="0" rIns="0">
            <a:spAutoFit/>
          </a:bodyPr>
          <a:lstStyle/>
          <a:p>
            <a:pPr algn="ctr">
              <a:lnSpc>
                <a:spcPts val="2931"/>
              </a:lnSpc>
            </a:pPr>
            <a:r>
              <a:rPr lang="en-US" b="true" sz="2093" spc="39">
                <a:solidFill>
                  <a:srgbClr val="FDFDFD"/>
                </a:solidFill>
                <a:latin typeface="Poppins Bold"/>
                <a:ea typeface="Poppins Bold"/>
                <a:cs typeface="Poppins Bold"/>
                <a:sym typeface="Poppins Bold"/>
              </a:rPr>
              <a:t>Abdelrahman Mahmoud</a:t>
            </a:r>
          </a:p>
        </p:txBody>
      </p:sp>
      <p:sp>
        <p:nvSpPr>
          <p:cNvPr name="TextBox 38" id="38"/>
          <p:cNvSpPr txBox="true"/>
          <p:nvPr/>
        </p:nvSpPr>
        <p:spPr>
          <a:xfrm rot="0">
            <a:off x="3376925" y="7107464"/>
            <a:ext cx="2563596" cy="414851"/>
          </a:xfrm>
          <a:prstGeom prst="rect">
            <a:avLst/>
          </a:prstGeom>
        </p:spPr>
        <p:txBody>
          <a:bodyPr anchor="t" rtlCol="false" tIns="0" lIns="0" bIns="0" rIns="0">
            <a:spAutoFit/>
          </a:bodyPr>
          <a:lstStyle/>
          <a:p>
            <a:pPr algn="ctr">
              <a:lnSpc>
                <a:spcPts val="3294"/>
              </a:lnSpc>
            </a:pPr>
            <a:r>
              <a:rPr lang="en-US" b="true" sz="2353" spc="44">
                <a:solidFill>
                  <a:srgbClr val="FDFDFD"/>
                </a:solidFill>
                <a:latin typeface="Poppins Bold"/>
                <a:ea typeface="Poppins Bold"/>
                <a:cs typeface="Poppins Bold"/>
                <a:sym typeface="Poppins Bold"/>
              </a:rPr>
              <a:t>Helmy Ahmed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3250" t="0" r="-3250" b="0"/>
              </a:stretch>
            </a:blipFill>
          </p:spPr>
        </p:sp>
      </p:grpSp>
      <p:sp>
        <p:nvSpPr>
          <p:cNvPr name="TextBox 11" id="11"/>
          <p:cNvSpPr txBox="true"/>
          <p:nvPr/>
        </p:nvSpPr>
        <p:spPr>
          <a:xfrm rot="0">
            <a:off x="1518345" y="3122239"/>
            <a:ext cx="8414772" cy="4912843"/>
          </a:xfrm>
          <a:prstGeom prst="rect">
            <a:avLst/>
          </a:prstGeom>
        </p:spPr>
        <p:txBody>
          <a:bodyPr anchor="t" rtlCol="false" tIns="0" lIns="0" bIns="0" rIns="0">
            <a:spAutoFit/>
          </a:bodyPr>
          <a:lstStyle/>
          <a:p>
            <a:pPr algn="l">
              <a:lnSpc>
                <a:spcPts val="3263"/>
              </a:lnSpc>
            </a:pPr>
            <a:r>
              <a:rPr lang="en-US" sz="2330" spc="-46">
                <a:solidFill>
                  <a:srgbClr val="051D40"/>
                </a:solidFill>
                <a:latin typeface="Poppins"/>
                <a:ea typeface="Poppins"/>
                <a:cs typeface="Poppins"/>
                <a:sym typeface="Poppins"/>
              </a:rPr>
              <a:t>We are a passionate team of innovators, engineers, and problem-solvers driven by a shared goal of leveraging technology to improve lives. </a:t>
            </a:r>
          </a:p>
          <a:p>
            <a:pPr algn="l">
              <a:lnSpc>
                <a:spcPts val="3263"/>
              </a:lnSpc>
            </a:pPr>
          </a:p>
          <a:p>
            <a:pPr algn="l">
              <a:lnSpc>
                <a:spcPts val="3263"/>
              </a:lnSpc>
            </a:pPr>
            <a:r>
              <a:rPr lang="en-US" sz="2330" spc="-46">
                <a:solidFill>
                  <a:srgbClr val="051D40"/>
                </a:solidFill>
                <a:latin typeface="Poppins"/>
                <a:ea typeface="Poppins"/>
                <a:cs typeface="Poppins"/>
                <a:sym typeface="Poppins"/>
              </a:rPr>
              <a:t>With diverse expertise in IoT, software development, and systems integration, we work together to create smart solutions that address real-world challenges.</a:t>
            </a:r>
          </a:p>
          <a:p>
            <a:pPr algn="l">
              <a:lnSpc>
                <a:spcPts val="3263"/>
              </a:lnSpc>
            </a:pPr>
          </a:p>
          <a:p>
            <a:pPr algn="l" marL="0" indent="0" lvl="0">
              <a:lnSpc>
                <a:spcPts val="3263"/>
              </a:lnSpc>
              <a:spcBef>
                <a:spcPct val="0"/>
              </a:spcBef>
            </a:pPr>
            <a:r>
              <a:rPr lang="en-US" sz="2330" spc="-46">
                <a:solidFill>
                  <a:srgbClr val="051D40"/>
                </a:solidFill>
                <a:latin typeface="Poppins"/>
                <a:ea typeface="Poppins"/>
                <a:cs typeface="Poppins"/>
                <a:sym typeface="Poppins"/>
              </a:rPr>
              <a:t> Our team thrives on collaboration, creativity, and a commitment to pushing the boundaries of what’s possible. United by a dedication to excellence, we believe in the power of teamwork to deliver impactful, meaningful results.</a:t>
            </a:r>
          </a:p>
        </p:txBody>
      </p:sp>
      <p:sp>
        <p:nvSpPr>
          <p:cNvPr name="TextBox 12" id="12"/>
          <p:cNvSpPr txBox="true"/>
          <p:nvPr/>
        </p:nvSpPr>
        <p:spPr>
          <a:xfrm rot="0">
            <a:off x="1518345" y="2273750"/>
            <a:ext cx="415574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About us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b="true" sz="4500" strike="noStrike" u="none">
                <a:solidFill>
                  <a:srgbClr val="051D40"/>
                </a:solidFill>
                <a:latin typeface="Open Sans Extra Bold"/>
                <a:ea typeface="Open Sans Extra Bold"/>
                <a:cs typeface="Open Sans Extra Bold"/>
                <a:sym typeface="Open Sans Extra Bold"/>
              </a:rPr>
              <a:t>Problems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112517" y="2132604"/>
            <a:ext cx="9006427" cy="3207704"/>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During the COVID-19 pandemic, the need for continuous, remote health monitoring became crucial, especially for high-risk individuals. Traditional systems often fail to provide real-time data and timely responses, making it difficult for healthcare providers to track patients' health remotely. This project aims to address these challenges by developing an IoT-based system for automated health monitoring, enabling real-time data transmission and quick response actions, reducing the need for in-person contact while ensuring patient safety and timely care.</a:t>
            </a:r>
          </a:p>
        </p:txBody>
      </p:sp>
      <p:grpSp>
        <p:nvGrpSpPr>
          <p:cNvPr name="Group 10" id="10"/>
          <p:cNvGrpSpPr>
            <a:grpSpLocks noChangeAspect="true"/>
          </p:cNvGrpSpPr>
          <p:nvPr/>
        </p:nvGrpSpPr>
        <p:grpSpPr>
          <a:xfrm rot="0">
            <a:off x="9966307" y="300249"/>
            <a:ext cx="8027935" cy="9598729"/>
            <a:chOff x="0" y="0"/>
            <a:chExt cx="8603361" cy="10286746"/>
          </a:xfrm>
        </p:grpSpPr>
        <p:sp>
          <p:nvSpPr>
            <p:cNvPr name="Freeform 11" id="11"/>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61084" t="0" r="-61084"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914648" y="9187621"/>
            <a:ext cx="11402164" cy="711357"/>
          </a:xfrm>
          <a:custGeom>
            <a:avLst/>
            <a:gdLst/>
            <a:ahLst/>
            <a:cxnLst/>
            <a:rect r="r" b="b" t="t" l="l"/>
            <a:pathLst>
              <a:path h="711357" w="11402164">
                <a:moveTo>
                  <a:pt x="0" y="0"/>
                </a:moveTo>
                <a:lnTo>
                  <a:pt x="11402164" y="0"/>
                </a:lnTo>
                <a:lnTo>
                  <a:pt x="11402164" y="711357"/>
                </a:lnTo>
                <a:lnTo>
                  <a:pt x="0" y="711357"/>
                </a:lnTo>
                <a:lnTo>
                  <a:pt x="0" y="0"/>
                </a:lnTo>
                <a:close/>
              </a:path>
            </a:pathLst>
          </a:custGeom>
          <a:blipFill>
            <a:blip r:embed="rId3"/>
            <a:stretch>
              <a:fillRect l="0" t="-216567" r="0" b="0"/>
            </a:stretch>
          </a:blipFill>
        </p:spPr>
      </p:sp>
      <p:grpSp>
        <p:nvGrpSpPr>
          <p:cNvPr name="Group 16" id="16"/>
          <p:cNvGrpSpPr/>
          <p:nvPr/>
        </p:nvGrpSpPr>
        <p:grpSpPr>
          <a:xfrm rot="0">
            <a:off x="956844" y="5959576"/>
            <a:ext cx="11387207" cy="3298724"/>
            <a:chOff x="0" y="0"/>
            <a:chExt cx="2999100" cy="868800"/>
          </a:xfrm>
        </p:grpSpPr>
        <p:sp>
          <p:nvSpPr>
            <p:cNvPr name="Freeform 17" id="17"/>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8" id="18"/>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576066" y="5591664"/>
            <a:ext cx="2772169" cy="685553"/>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strike="noStrike" u="none">
                  <a:solidFill>
                    <a:srgbClr val="FFFFFF"/>
                  </a:solidFill>
                  <a:latin typeface="Poppins Bold"/>
                  <a:ea typeface="Poppins Bold"/>
                  <a:cs typeface="Poppins Bold"/>
                  <a:sym typeface="Poppins Bold"/>
                </a:rPr>
                <a:t>Problem 01</a:t>
              </a:r>
            </a:p>
          </p:txBody>
        </p:sp>
      </p:grpSp>
      <p:grpSp>
        <p:nvGrpSpPr>
          <p:cNvPr name="Group 22" id="22"/>
          <p:cNvGrpSpPr/>
          <p:nvPr/>
        </p:nvGrpSpPr>
        <p:grpSpPr>
          <a:xfrm rot="0">
            <a:off x="5232881" y="5591664"/>
            <a:ext cx="2772169" cy="685553"/>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strike="noStrike" u="none">
                  <a:solidFill>
                    <a:srgbClr val="FFFFFF"/>
                  </a:solidFill>
                  <a:latin typeface="Poppins Bold"/>
                  <a:ea typeface="Poppins Bold"/>
                  <a:cs typeface="Poppins Bold"/>
                  <a:sym typeface="Poppins Bold"/>
                </a:rPr>
                <a:t>Problem 02</a:t>
              </a:r>
            </a:p>
          </p:txBody>
        </p:sp>
      </p:grpSp>
      <p:grpSp>
        <p:nvGrpSpPr>
          <p:cNvPr name="Group 25" id="25"/>
          <p:cNvGrpSpPr/>
          <p:nvPr/>
        </p:nvGrpSpPr>
        <p:grpSpPr>
          <a:xfrm rot="0">
            <a:off x="8889695" y="5591664"/>
            <a:ext cx="2670160" cy="685553"/>
            <a:chOff x="0" y="0"/>
            <a:chExt cx="976004" cy="250585"/>
          </a:xfrm>
        </p:grpSpPr>
        <p:sp>
          <p:nvSpPr>
            <p:cNvPr name="Freeform 26" id="2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b="true" sz="2486" strike="noStrike" u="none">
                  <a:solidFill>
                    <a:srgbClr val="FFFFFF"/>
                  </a:solidFill>
                  <a:latin typeface="Poppins Bold"/>
                  <a:ea typeface="Poppins Bold"/>
                  <a:cs typeface="Poppins Bold"/>
                  <a:sym typeface="Poppins Bold"/>
                </a:rPr>
                <a:t>Problem 03</a:t>
              </a:r>
            </a:p>
          </p:txBody>
        </p:sp>
      </p:grpSp>
      <p:sp>
        <p:nvSpPr>
          <p:cNvPr name="TextBox 28" id="28"/>
          <p:cNvSpPr txBox="true"/>
          <p:nvPr/>
        </p:nvSpPr>
        <p:spPr>
          <a:xfrm rot="0">
            <a:off x="1631402" y="6213821"/>
            <a:ext cx="2861466" cy="3028064"/>
          </a:xfrm>
          <a:prstGeom prst="rect">
            <a:avLst/>
          </a:prstGeom>
        </p:spPr>
        <p:txBody>
          <a:bodyPr anchor="t" rtlCol="false" tIns="0" lIns="0" bIns="0" rIns="0">
            <a:spAutoFit/>
          </a:bodyPr>
          <a:lstStyle/>
          <a:p>
            <a:pPr algn="ctr" marL="0" indent="0" lvl="0">
              <a:lnSpc>
                <a:spcPts val="2382"/>
              </a:lnSpc>
              <a:spcBef>
                <a:spcPct val="0"/>
              </a:spcBef>
            </a:pPr>
            <a:r>
              <a:rPr lang="en-US" sz="1701" spc="-34">
                <a:solidFill>
                  <a:srgbClr val="FDFDFD"/>
                </a:solidFill>
                <a:latin typeface="Poppins"/>
                <a:ea typeface="Poppins"/>
                <a:cs typeface="Poppins"/>
                <a:sym typeface="Poppins"/>
              </a:rPr>
              <a:t>How can we make the device small enough for the patient to carry with them and integrate a camera so that we can monitor the patient from a distance? Additionally, how will the camera be able to detect if the patient has fallen or fainted?</a:t>
            </a:r>
          </a:p>
        </p:txBody>
      </p:sp>
      <p:sp>
        <p:nvSpPr>
          <p:cNvPr name="TextBox 29" id="29"/>
          <p:cNvSpPr txBox="true"/>
          <p:nvPr/>
        </p:nvSpPr>
        <p:spPr>
          <a:xfrm rot="0">
            <a:off x="5319699" y="6420092"/>
            <a:ext cx="2661498" cy="2367479"/>
          </a:xfrm>
          <a:prstGeom prst="rect">
            <a:avLst/>
          </a:prstGeom>
        </p:spPr>
        <p:txBody>
          <a:bodyPr anchor="t" rtlCol="false" tIns="0" lIns="0" bIns="0" rIns="0">
            <a:spAutoFit/>
          </a:bodyPr>
          <a:lstStyle/>
          <a:p>
            <a:pPr algn="ctr" marL="0" indent="0" lvl="0">
              <a:lnSpc>
                <a:spcPts val="2334"/>
              </a:lnSpc>
              <a:spcBef>
                <a:spcPct val="0"/>
              </a:spcBef>
            </a:pPr>
            <a:r>
              <a:rPr lang="en-US" sz="1667" spc="-33">
                <a:solidFill>
                  <a:srgbClr val="FDFDFD"/>
                </a:solidFill>
                <a:latin typeface="Poppins"/>
                <a:ea typeface="Poppins"/>
                <a:cs typeface="Poppins"/>
                <a:sym typeface="Poppins"/>
              </a:rPr>
              <a:t>What type of sensor will we use, how will it be integrated into the system, and what are the normal values for a healthy human, such as heart rate and temperature</a:t>
            </a:r>
          </a:p>
        </p:txBody>
      </p:sp>
      <p:sp>
        <p:nvSpPr>
          <p:cNvPr name="TextBox 30" id="30"/>
          <p:cNvSpPr txBox="true"/>
          <p:nvPr/>
        </p:nvSpPr>
        <p:spPr>
          <a:xfrm rot="0">
            <a:off x="9010061" y="6420092"/>
            <a:ext cx="2661498" cy="1481654"/>
          </a:xfrm>
          <a:prstGeom prst="rect">
            <a:avLst/>
          </a:prstGeom>
        </p:spPr>
        <p:txBody>
          <a:bodyPr anchor="t" rtlCol="false" tIns="0" lIns="0" bIns="0" rIns="0">
            <a:spAutoFit/>
          </a:bodyPr>
          <a:lstStyle/>
          <a:p>
            <a:pPr algn="ctr" marL="0" indent="0" lvl="0">
              <a:lnSpc>
                <a:spcPts val="2334"/>
              </a:lnSpc>
              <a:spcBef>
                <a:spcPct val="0"/>
              </a:spcBef>
            </a:pPr>
            <a:r>
              <a:rPr lang="en-US" sz="1667" spc="-33">
                <a:solidFill>
                  <a:srgbClr val="FDFDFD"/>
                </a:solidFill>
                <a:latin typeface="Poppins"/>
                <a:ea typeface="Poppins"/>
                <a:cs typeface="Poppins"/>
                <a:sym typeface="Poppins"/>
              </a:rPr>
              <a:t>How can we visualize the readings and the photo of the patient in a way that is easy to understand for any user, not just doctors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206472" y="3277271"/>
            <a:ext cx="11730673" cy="2255189"/>
          </a:xfrm>
          <a:prstGeom prst="rect">
            <a:avLst/>
          </a:prstGeom>
        </p:spPr>
        <p:txBody>
          <a:bodyPr anchor="t" rtlCol="false" tIns="0" lIns="0" bIns="0" rIns="0">
            <a:spAutoFit/>
          </a:bodyPr>
          <a:lstStyle/>
          <a:p>
            <a:pPr algn="ctr" marL="0" indent="0" lvl="0">
              <a:lnSpc>
                <a:spcPts val="18498"/>
              </a:lnSpc>
              <a:spcBef>
                <a:spcPct val="0"/>
              </a:spcBef>
            </a:pPr>
            <a:r>
              <a:rPr lang="en-US" sz="13213">
                <a:solidFill>
                  <a:srgbClr val="FFFFFF"/>
                </a:solidFill>
                <a:latin typeface="Open Sans Extra Bold"/>
                <a:ea typeface="Open Sans Extra Bold"/>
                <a:cs typeface="Open Sans Extra Bold"/>
                <a:sym typeface="Open Sans Extra Bold"/>
              </a:rPr>
              <a:t>ESP32</a:t>
            </a:r>
          </a:p>
        </p:txBody>
      </p:sp>
      <p:sp>
        <p:nvSpPr>
          <p:cNvPr name="TextBox 9" id="9"/>
          <p:cNvSpPr txBox="true"/>
          <p:nvPr/>
        </p:nvSpPr>
        <p:spPr>
          <a:xfrm rot="0">
            <a:off x="4536264" y="5756824"/>
            <a:ext cx="9215471" cy="369488"/>
          </a:xfrm>
          <a:prstGeom prst="rect">
            <a:avLst/>
          </a:prstGeom>
        </p:spPr>
        <p:txBody>
          <a:bodyPr anchor="t" rtlCol="false" tIns="0" lIns="0" bIns="0" rIns="0">
            <a:spAutoFit/>
          </a:bodyPr>
          <a:lstStyle/>
          <a:p>
            <a:pPr algn="ctr" marL="0" indent="0" lvl="0">
              <a:lnSpc>
                <a:spcPts val="2952"/>
              </a:lnSpc>
              <a:spcBef>
                <a:spcPct val="0"/>
              </a:spcBef>
            </a:pPr>
            <a:r>
              <a:rPr lang="en-US" sz="2108" spc="-42">
                <a:solidFill>
                  <a:srgbClr val="FFFFFF"/>
                </a:solidFill>
                <a:latin typeface="Poppins"/>
                <a:ea typeface="Poppins"/>
                <a:cs typeface="Poppins"/>
                <a:sym typeface="Poppins"/>
              </a:rPr>
              <a:t>sensor connestion &amp; publish it to  mqtt server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0" t="0" r="0" b="0"/>
              </a:stretch>
            </a:blipFill>
          </p:spPr>
        </p:sp>
      </p:grpSp>
      <p:sp>
        <p:nvSpPr>
          <p:cNvPr name="TextBox 11" id="11"/>
          <p:cNvSpPr txBox="true"/>
          <p:nvPr/>
        </p:nvSpPr>
        <p:spPr>
          <a:xfrm rot="0">
            <a:off x="1460975" y="1919210"/>
            <a:ext cx="5838621"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ESP32 connection</a:t>
            </a:r>
          </a:p>
        </p:txBody>
      </p:sp>
      <p:sp>
        <p:nvSpPr>
          <p:cNvPr name="TextBox 12" id="12"/>
          <p:cNvSpPr txBox="true"/>
          <p:nvPr/>
        </p:nvSpPr>
        <p:spPr>
          <a:xfrm rot="0">
            <a:off x="1840210" y="3278321"/>
            <a:ext cx="7303790" cy="887130"/>
          </a:xfrm>
          <a:prstGeom prst="rect">
            <a:avLst/>
          </a:prstGeom>
        </p:spPr>
        <p:txBody>
          <a:bodyPr anchor="t" rtlCol="false" tIns="0" lIns="0" bIns="0" rIns="0">
            <a:spAutoFit/>
          </a:bodyPr>
          <a:lstStyle/>
          <a:p>
            <a:pPr algn="ctr">
              <a:lnSpc>
                <a:spcPts val="3587"/>
              </a:lnSpc>
            </a:pPr>
            <a:r>
              <a:rPr lang="en-US" sz="2562">
                <a:solidFill>
                  <a:srgbClr val="000000"/>
                </a:solidFill>
                <a:latin typeface="Canva Sans"/>
                <a:ea typeface="Canva Sans"/>
                <a:cs typeface="Canva Sans"/>
                <a:sym typeface="Canva Sans"/>
              </a:rPr>
              <a:t>-We used esp32 to provide an analog to digital </a:t>
            </a:r>
          </a:p>
          <a:p>
            <a:pPr algn="l" marL="0" indent="0" lvl="0">
              <a:lnSpc>
                <a:spcPts val="3587"/>
              </a:lnSpc>
              <a:spcBef>
                <a:spcPct val="0"/>
              </a:spcBef>
            </a:pPr>
            <a:r>
              <a:rPr lang="en-US" sz="2562">
                <a:solidFill>
                  <a:srgbClr val="000000"/>
                </a:solidFill>
                <a:latin typeface="Canva Sans"/>
                <a:ea typeface="Canva Sans"/>
                <a:cs typeface="Canva Sans"/>
                <a:sym typeface="Canva Sans"/>
              </a:rPr>
              <a:t>convert</a:t>
            </a:r>
          </a:p>
        </p:txBody>
      </p:sp>
      <p:sp>
        <p:nvSpPr>
          <p:cNvPr name="TextBox 13" id="13"/>
          <p:cNvSpPr txBox="true"/>
          <p:nvPr/>
        </p:nvSpPr>
        <p:spPr>
          <a:xfrm rot="0">
            <a:off x="1840210" y="4547332"/>
            <a:ext cx="7074996" cy="877882"/>
          </a:xfrm>
          <a:prstGeom prst="rect">
            <a:avLst/>
          </a:prstGeom>
        </p:spPr>
        <p:txBody>
          <a:bodyPr anchor="t" rtlCol="false" tIns="0" lIns="0" bIns="0" rIns="0">
            <a:spAutoFit/>
          </a:bodyPr>
          <a:lstStyle/>
          <a:p>
            <a:pPr algn="l" marL="0" indent="0" lvl="0">
              <a:lnSpc>
                <a:spcPts val="3587"/>
              </a:lnSpc>
              <a:spcBef>
                <a:spcPct val="0"/>
              </a:spcBef>
            </a:pPr>
            <a:r>
              <a:rPr lang="en-US" sz="2562">
                <a:solidFill>
                  <a:srgbClr val="000000"/>
                </a:solidFill>
                <a:latin typeface="Canva Sans"/>
                <a:ea typeface="Canva Sans"/>
                <a:cs typeface="Canva Sans"/>
                <a:sym typeface="Canva Sans"/>
              </a:rPr>
              <a:t>-All sensor are connected to it and it hang on paitent’s wrist like watch</a:t>
            </a:r>
          </a:p>
        </p:txBody>
      </p:sp>
      <p:sp>
        <p:nvSpPr>
          <p:cNvPr name="TextBox 14" id="14"/>
          <p:cNvSpPr txBox="true"/>
          <p:nvPr/>
        </p:nvSpPr>
        <p:spPr>
          <a:xfrm rot="0">
            <a:off x="1840210" y="6015764"/>
            <a:ext cx="7074996" cy="877882"/>
          </a:xfrm>
          <a:prstGeom prst="rect">
            <a:avLst/>
          </a:prstGeom>
        </p:spPr>
        <p:txBody>
          <a:bodyPr anchor="t" rtlCol="false" tIns="0" lIns="0" bIns="0" rIns="0">
            <a:spAutoFit/>
          </a:bodyPr>
          <a:lstStyle/>
          <a:p>
            <a:pPr algn="l" marL="0" indent="0" lvl="0">
              <a:lnSpc>
                <a:spcPts val="3587"/>
              </a:lnSpc>
              <a:spcBef>
                <a:spcPct val="0"/>
              </a:spcBef>
            </a:pPr>
            <a:r>
              <a:rPr lang="en-US" sz="2562">
                <a:solidFill>
                  <a:srgbClr val="000000"/>
                </a:solidFill>
                <a:latin typeface="Canva Sans"/>
                <a:ea typeface="Canva Sans"/>
                <a:cs typeface="Canva Sans"/>
                <a:sym typeface="Canva Sans"/>
              </a:rPr>
              <a:t>-It publishes all sensor readings to an MQTT server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374140" y="2696336"/>
            <a:ext cx="4023156" cy="402315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4" id="4"/>
            <p:cNvSpPr txBox="true"/>
            <p:nvPr/>
          </p:nvSpPr>
          <p:spPr>
            <a:xfrm>
              <a:off x="76200" y="-38100"/>
              <a:ext cx="660400" cy="774700"/>
            </a:xfrm>
            <a:prstGeom prst="rect">
              <a:avLst/>
            </a:prstGeom>
          </p:spPr>
          <p:txBody>
            <a:bodyPr anchor="ctr" rtlCol="false" tIns="50800" lIns="50800" bIns="50800" rIns="50800"/>
            <a:lstStyle/>
            <a:p>
              <a:pPr algn="ctr">
                <a:lnSpc>
                  <a:spcPts val="7979"/>
                </a:lnSpc>
              </a:pPr>
              <a:r>
                <a:rPr lang="en-US" sz="5699">
                  <a:solidFill>
                    <a:srgbClr val="FFFFFF"/>
                  </a:solidFill>
                  <a:latin typeface="Open Sans Extra Bold"/>
                  <a:ea typeface="Open Sans Extra Bold"/>
                  <a:cs typeface="Open Sans Extra Bold"/>
                  <a:sym typeface="Open Sans Extra Bold"/>
                </a:rPr>
                <a:t>sensors</a:t>
              </a:r>
            </a:p>
          </p:txBody>
        </p:sp>
      </p:grpSp>
      <p:sp>
        <p:nvSpPr>
          <p:cNvPr name="AutoShape 5" id="5"/>
          <p:cNvSpPr/>
          <p:nvPr/>
        </p:nvSpPr>
        <p:spPr>
          <a:xfrm>
            <a:off x="6388895" y="2459252"/>
            <a:ext cx="1647555" cy="1101247"/>
          </a:xfrm>
          <a:prstGeom prst="line">
            <a:avLst/>
          </a:prstGeom>
          <a:ln cap="flat" w="38100">
            <a:solidFill>
              <a:srgbClr val="145DA0"/>
            </a:solidFill>
            <a:prstDash val="solid"/>
            <a:headEnd type="oval" len="lg" w="lg"/>
            <a:tailEnd type="oval" len="lg" w="lg"/>
          </a:ln>
        </p:spPr>
      </p:sp>
      <p:grpSp>
        <p:nvGrpSpPr>
          <p:cNvPr name="Group 6" id="6"/>
          <p:cNvGrpSpPr/>
          <p:nvPr/>
        </p:nvGrpSpPr>
        <p:grpSpPr>
          <a:xfrm rot="0">
            <a:off x="4417439" y="837461"/>
            <a:ext cx="2608010" cy="260801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901522" y="1422395"/>
            <a:ext cx="1639845" cy="1348386"/>
          </a:xfrm>
          <a:custGeom>
            <a:avLst/>
            <a:gdLst/>
            <a:ahLst/>
            <a:cxnLst/>
            <a:rect r="r" b="b" t="t" l="l"/>
            <a:pathLst>
              <a:path h="1348386" w="1639845">
                <a:moveTo>
                  <a:pt x="0" y="0"/>
                </a:moveTo>
                <a:lnTo>
                  <a:pt x="1639845" y="0"/>
                </a:lnTo>
                <a:lnTo>
                  <a:pt x="1639845" y="1348386"/>
                </a:lnTo>
                <a:lnTo>
                  <a:pt x="0" y="1348386"/>
                </a:lnTo>
                <a:lnTo>
                  <a:pt x="0" y="0"/>
                </a:lnTo>
                <a:close/>
              </a:path>
            </a:pathLst>
          </a:custGeom>
          <a:blipFill>
            <a:blip r:embed="rId2"/>
            <a:stretch>
              <a:fillRect l="-50401" t="-44207" r="-53019" b="-80023"/>
            </a:stretch>
          </a:blipFill>
        </p:spPr>
      </p:sp>
      <p:sp>
        <p:nvSpPr>
          <p:cNvPr name="AutoShape 10" id="10"/>
          <p:cNvSpPr/>
          <p:nvPr/>
        </p:nvSpPr>
        <p:spPr>
          <a:xfrm flipV="true">
            <a:off x="6530781" y="5949759"/>
            <a:ext cx="1974705" cy="1519971"/>
          </a:xfrm>
          <a:prstGeom prst="line">
            <a:avLst/>
          </a:prstGeom>
          <a:ln cap="flat" w="38100">
            <a:solidFill>
              <a:srgbClr val="145DA0"/>
            </a:solidFill>
            <a:prstDash val="solid"/>
            <a:headEnd type="oval" len="lg" w="lg"/>
            <a:tailEnd type="oval" len="lg" w="lg"/>
          </a:ln>
        </p:spPr>
      </p:sp>
      <p:grpSp>
        <p:nvGrpSpPr>
          <p:cNvPr name="Group 11" id="11"/>
          <p:cNvGrpSpPr/>
          <p:nvPr/>
        </p:nvGrpSpPr>
        <p:grpSpPr>
          <a:xfrm rot="0">
            <a:off x="4406853" y="6210603"/>
            <a:ext cx="2608010" cy="26080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198000" y="6202224"/>
            <a:ext cx="3046888" cy="2535011"/>
          </a:xfrm>
          <a:custGeom>
            <a:avLst/>
            <a:gdLst/>
            <a:ahLst/>
            <a:cxnLst/>
            <a:rect r="r" b="b" t="t" l="l"/>
            <a:pathLst>
              <a:path h="2535011" w="3046888">
                <a:moveTo>
                  <a:pt x="0" y="0"/>
                </a:moveTo>
                <a:lnTo>
                  <a:pt x="3046889" y="0"/>
                </a:lnTo>
                <a:lnTo>
                  <a:pt x="3046889" y="2535011"/>
                </a:lnTo>
                <a:lnTo>
                  <a:pt x="0" y="2535011"/>
                </a:lnTo>
                <a:lnTo>
                  <a:pt x="0" y="0"/>
                </a:lnTo>
                <a:close/>
              </a:path>
            </a:pathLst>
          </a:custGeom>
          <a:blipFill>
            <a:blip r:embed="rId3"/>
            <a:stretch>
              <a:fillRect l="0" t="0" r="0" b="0"/>
            </a:stretch>
          </a:blipFill>
        </p:spPr>
      </p:sp>
      <p:sp>
        <p:nvSpPr>
          <p:cNvPr name="AutoShape 15" id="15"/>
          <p:cNvSpPr/>
          <p:nvPr/>
        </p:nvSpPr>
        <p:spPr>
          <a:xfrm flipV="true">
            <a:off x="10569164" y="3062250"/>
            <a:ext cx="2966549" cy="906935"/>
          </a:xfrm>
          <a:prstGeom prst="line">
            <a:avLst/>
          </a:prstGeom>
          <a:ln cap="flat" w="38100">
            <a:solidFill>
              <a:srgbClr val="145DA0"/>
            </a:solidFill>
            <a:prstDash val="solid"/>
            <a:headEnd type="oval" len="lg" w="lg"/>
            <a:tailEnd type="oval" len="lg" w="lg"/>
          </a:ln>
        </p:spPr>
      </p:sp>
      <p:grpSp>
        <p:nvGrpSpPr>
          <p:cNvPr name="Group 16" id="16"/>
          <p:cNvGrpSpPr/>
          <p:nvPr/>
        </p:nvGrpSpPr>
        <p:grpSpPr>
          <a:xfrm rot="0">
            <a:off x="12231708" y="2141466"/>
            <a:ext cx="2608010" cy="26080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2455454" y="2206131"/>
            <a:ext cx="2478680" cy="2478680"/>
          </a:xfrm>
          <a:custGeom>
            <a:avLst/>
            <a:gdLst/>
            <a:ahLst/>
            <a:cxnLst/>
            <a:rect r="r" b="b" t="t" l="l"/>
            <a:pathLst>
              <a:path h="2478680" w="2478680">
                <a:moveTo>
                  <a:pt x="0" y="0"/>
                </a:moveTo>
                <a:lnTo>
                  <a:pt x="2478681" y="0"/>
                </a:lnTo>
                <a:lnTo>
                  <a:pt x="2478681" y="2478681"/>
                </a:lnTo>
                <a:lnTo>
                  <a:pt x="0" y="2478681"/>
                </a:lnTo>
                <a:lnTo>
                  <a:pt x="0" y="0"/>
                </a:lnTo>
                <a:close/>
              </a:path>
            </a:pathLst>
          </a:custGeom>
          <a:blipFill>
            <a:blip r:embed="rId4"/>
            <a:stretch>
              <a:fillRect l="0" t="0" r="0" b="0"/>
            </a:stretch>
          </a:blipFill>
        </p:spPr>
      </p:sp>
      <p:sp>
        <p:nvSpPr>
          <p:cNvPr name="TextBox 20" id="20"/>
          <p:cNvSpPr txBox="true"/>
          <p:nvPr/>
        </p:nvSpPr>
        <p:spPr>
          <a:xfrm rot="0">
            <a:off x="478090" y="1336670"/>
            <a:ext cx="2991318" cy="757425"/>
          </a:xfrm>
          <a:prstGeom prst="rect">
            <a:avLst/>
          </a:prstGeom>
        </p:spPr>
        <p:txBody>
          <a:bodyPr anchor="t" rtlCol="false" tIns="0" lIns="0" bIns="0" rIns="0">
            <a:spAutoFit/>
          </a:bodyPr>
          <a:lstStyle/>
          <a:p>
            <a:pPr algn="ctr" marL="0" indent="0" lvl="0">
              <a:lnSpc>
                <a:spcPts val="6175"/>
              </a:lnSpc>
              <a:spcBef>
                <a:spcPct val="0"/>
              </a:spcBef>
            </a:pPr>
            <a:r>
              <a:rPr lang="en-US" b="true" sz="4411">
                <a:solidFill>
                  <a:srgbClr val="000000"/>
                </a:solidFill>
                <a:latin typeface="Canva Sans Bold"/>
                <a:ea typeface="Canva Sans Bold"/>
                <a:cs typeface="Canva Sans Bold"/>
                <a:sym typeface="Canva Sans Bold"/>
              </a:rPr>
              <a:t>MAX30102</a:t>
            </a:r>
          </a:p>
        </p:txBody>
      </p:sp>
      <p:sp>
        <p:nvSpPr>
          <p:cNvPr name="TextBox 21" id="21"/>
          <p:cNvSpPr txBox="true"/>
          <p:nvPr/>
        </p:nvSpPr>
        <p:spPr>
          <a:xfrm rot="0">
            <a:off x="141782" y="2529427"/>
            <a:ext cx="4275658" cy="1249050"/>
          </a:xfrm>
          <a:prstGeom prst="rect">
            <a:avLst/>
          </a:prstGeom>
        </p:spPr>
        <p:txBody>
          <a:bodyPr anchor="t" rtlCol="false" tIns="0" lIns="0" bIns="0" rIns="0">
            <a:spAutoFit/>
          </a:bodyPr>
          <a:lstStyle/>
          <a:p>
            <a:pPr algn="ctr" marL="0" indent="0" lvl="0">
              <a:lnSpc>
                <a:spcPts val="3336"/>
              </a:lnSpc>
              <a:spcBef>
                <a:spcPct val="0"/>
              </a:spcBef>
            </a:pPr>
            <a:r>
              <a:rPr lang="en-US" sz="2383">
                <a:solidFill>
                  <a:srgbClr val="000000"/>
                </a:solidFill>
                <a:latin typeface="Canva Sans"/>
                <a:ea typeface="Canva Sans"/>
                <a:cs typeface="Canva Sans"/>
                <a:sym typeface="Canva Sans"/>
              </a:rPr>
              <a:t>-Used to measure heart rate and oxygen saturation in blood</a:t>
            </a:r>
          </a:p>
        </p:txBody>
      </p:sp>
      <p:sp>
        <p:nvSpPr>
          <p:cNvPr name="TextBox 22" id="22"/>
          <p:cNvSpPr txBox="true"/>
          <p:nvPr/>
        </p:nvSpPr>
        <p:spPr>
          <a:xfrm rot="0">
            <a:off x="478090" y="6228320"/>
            <a:ext cx="177800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LM35</a:t>
            </a:r>
          </a:p>
        </p:txBody>
      </p:sp>
      <p:sp>
        <p:nvSpPr>
          <p:cNvPr name="TextBox 23" id="23"/>
          <p:cNvSpPr txBox="true"/>
          <p:nvPr/>
        </p:nvSpPr>
        <p:spPr>
          <a:xfrm rot="0">
            <a:off x="0" y="7422105"/>
            <a:ext cx="4559221" cy="828395"/>
          </a:xfrm>
          <a:prstGeom prst="rect">
            <a:avLst/>
          </a:prstGeom>
        </p:spPr>
        <p:txBody>
          <a:bodyPr anchor="t" rtlCol="false" tIns="0" lIns="0" bIns="0" rIns="0">
            <a:spAutoFit/>
          </a:bodyPr>
          <a:lstStyle/>
          <a:p>
            <a:pPr algn="ctr" marL="0" indent="0" lvl="0">
              <a:lnSpc>
                <a:spcPts val="3336"/>
              </a:lnSpc>
              <a:spcBef>
                <a:spcPct val="0"/>
              </a:spcBef>
            </a:pPr>
            <a:r>
              <a:rPr lang="en-US" sz="2383">
                <a:solidFill>
                  <a:srgbClr val="000000"/>
                </a:solidFill>
                <a:latin typeface="Canva Sans"/>
                <a:ea typeface="Canva Sans"/>
                <a:cs typeface="Canva Sans"/>
                <a:sym typeface="Canva Sans"/>
              </a:rPr>
              <a:t>-Used to measure body temperature</a:t>
            </a:r>
          </a:p>
        </p:txBody>
      </p:sp>
      <p:sp>
        <p:nvSpPr>
          <p:cNvPr name="TextBox 24" id="24"/>
          <p:cNvSpPr txBox="true"/>
          <p:nvPr/>
        </p:nvSpPr>
        <p:spPr>
          <a:xfrm rot="0">
            <a:off x="15142299" y="2876162"/>
            <a:ext cx="132503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IMU</a:t>
            </a:r>
          </a:p>
        </p:txBody>
      </p:sp>
      <p:sp>
        <p:nvSpPr>
          <p:cNvPr name="TextBox 25" id="25"/>
          <p:cNvSpPr txBox="true"/>
          <p:nvPr/>
        </p:nvSpPr>
        <p:spPr>
          <a:xfrm rot="0">
            <a:off x="14032606" y="3921561"/>
            <a:ext cx="4484877" cy="1669704"/>
          </a:xfrm>
          <a:prstGeom prst="rect">
            <a:avLst/>
          </a:prstGeom>
        </p:spPr>
        <p:txBody>
          <a:bodyPr anchor="t" rtlCol="false" tIns="0" lIns="0" bIns="0" rIns="0">
            <a:spAutoFit/>
          </a:bodyPr>
          <a:lstStyle/>
          <a:p>
            <a:pPr algn="ctr" marL="0" indent="0" lvl="0">
              <a:lnSpc>
                <a:spcPts val="3336"/>
              </a:lnSpc>
              <a:spcBef>
                <a:spcPct val="0"/>
              </a:spcBef>
            </a:pPr>
            <a:r>
              <a:rPr lang="en-US" sz="2383">
                <a:solidFill>
                  <a:srgbClr val="000000"/>
                </a:solidFill>
                <a:latin typeface="Canva Sans"/>
                <a:ea typeface="Canva Sans"/>
                <a:cs typeface="Canva Sans"/>
                <a:sym typeface="Canva Sans"/>
              </a:rPr>
              <a:t>-Used to measure the acceleration and the amplitude in Z-axis to determine if patient fall or not</a:t>
            </a:r>
          </a:p>
        </p:txBody>
      </p:sp>
      <p:grpSp>
        <p:nvGrpSpPr>
          <p:cNvPr name="Group 26" id="26"/>
          <p:cNvGrpSpPr/>
          <p:nvPr/>
        </p:nvGrpSpPr>
        <p:grpSpPr>
          <a:xfrm rot="0">
            <a:off x="-1223638" y="-3270651"/>
            <a:ext cx="4693046" cy="469304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5575332" y="7940477"/>
            <a:ext cx="4693046" cy="469304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8826511" y="6323570"/>
            <a:ext cx="14099416" cy="1409941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DAGRZ50xn88</dc:identifier>
  <dcterms:modified xsi:type="dcterms:W3CDTF">2011-08-01T06:04:30Z</dcterms:modified>
  <cp:revision>1</cp:revision>
  <dc:title>White and Blue Professional Modern Technology Pitch Deck Presentation</dc:title>
</cp:coreProperties>
</file>